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5"/>
  </p:notesMasterIdLst>
  <p:handoutMasterIdLst>
    <p:handoutMasterId r:id="rId16"/>
  </p:handoutMasterIdLst>
  <p:sldIdLst>
    <p:sldId id="280" r:id="rId5"/>
    <p:sldId id="746" r:id="rId6"/>
    <p:sldId id="284" r:id="rId7"/>
    <p:sldId id="283" r:id="rId8"/>
    <p:sldId id="744" r:id="rId9"/>
    <p:sldId id="745" r:id="rId10"/>
    <p:sldId id="287" r:id="rId11"/>
    <p:sldId id="288" r:id="rId12"/>
    <p:sldId id="747"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2F6C"/>
    <a:srgbClr val="63666A"/>
    <a:srgbClr val="00A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4660"/>
  </p:normalViewPr>
  <p:slideViewPr>
    <p:cSldViewPr snapToGrid="0" showGuides="1">
      <p:cViewPr varScale="1">
        <p:scale>
          <a:sx n="82" d="100"/>
          <a:sy n="82" d="100"/>
        </p:scale>
        <p:origin x="821"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1B0925-D018-4694-8BD2-B89F172BCC04}" type="datetimeFigureOut">
              <a:rPr lang="en-US" smtClean="0"/>
              <a:t>3/17/2022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1C376-EA5F-40EB-B5C9-F210D82C3856}" type="slidenum">
              <a:rPr lang="en-US" smtClean="0"/>
              <a:t>‹#›</a:t>
            </a:fld>
            <a:endParaRPr lang="en-US" dirty="0"/>
          </a:p>
        </p:txBody>
      </p:sp>
    </p:spTree>
    <p:extLst>
      <p:ext uri="{BB962C8B-B14F-4D97-AF65-F5344CB8AC3E}">
        <p14:creationId xmlns:p14="http://schemas.microsoft.com/office/powerpoint/2010/main" val="133688753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5D99-016A-414A-B5D0-2B391DB0FAA8}" type="datetimeFigureOut">
              <a:rPr lang="en-US" smtClean="0"/>
              <a:t>3/17/2022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F5F514-E216-4B0B-9B33-6FEA2EC08AD4}" type="slidenum">
              <a:rPr lang="en-US" smtClean="0"/>
              <a:t>‹#›</a:t>
            </a:fld>
            <a:endParaRPr lang="en-US" dirty="0"/>
          </a:p>
        </p:txBody>
      </p:sp>
    </p:spTree>
    <p:extLst>
      <p:ext uri="{BB962C8B-B14F-4D97-AF65-F5344CB8AC3E}">
        <p14:creationId xmlns:p14="http://schemas.microsoft.com/office/powerpoint/2010/main" val="34468886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7" name="Text Placeholder 24"/>
          <p:cNvSpPr>
            <a:spLocks noGrp="1"/>
          </p:cNvSpPr>
          <p:nvPr>
            <p:ph type="body" sz="quarter" idx="12" hasCustomPrompt="1"/>
          </p:nvPr>
        </p:nvSpPr>
        <p:spPr>
          <a:xfrm>
            <a:off x="753989" y="4158597"/>
            <a:ext cx="10684021" cy="612333"/>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baseline="0">
                <a:solidFill>
                  <a:srgbClr val="002F6C"/>
                </a:solidFill>
                <a:latin typeface="Arial" panose="020B0604020202020204" pitchFamily="34" charset="0"/>
                <a:cs typeface="Arial" panose="020B0604020202020204" pitchFamily="34" charset="0"/>
              </a:defRPr>
            </a:lvl1pPr>
          </a:lstStyle>
          <a:p>
            <a:pPr lvl="0"/>
            <a:r>
              <a:rPr lang="en-US" dirty="0"/>
              <a:t>Presenter’s Full Name</a:t>
            </a:r>
            <a:br>
              <a:rPr lang="en-US" dirty="0"/>
            </a:br>
            <a:r>
              <a:rPr lang="en-US" dirty="0"/>
              <a:t>Job Title</a:t>
            </a:r>
          </a:p>
          <a:p>
            <a:pPr lvl="0"/>
            <a:endParaRPr lang="en-US" dirty="0"/>
          </a:p>
        </p:txBody>
      </p:sp>
      <p:sp>
        <p:nvSpPr>
          <p:cNvPr id="28" name="Text Placeholder 24"/>
          <p:cNvSpPr>
            <a:spLocks noGrp="1"/>
          </p:cNvSpPr>
          <p:nvPr>
            <p:ph type="body" sz="quarter" idx="13" hasCustomPrompt="1"/>
          </p:nvPr>
        </p:nvSpPr>
        <p:spPr>
          <a:xfrm>
            <a:off x="753989" y="3694076"/>
            <a:ext cx="10684021" cy="374650"/>
          </a:xfrm>
          <a:prstGeom prst="rect">
            <a:avLst/>
          </a:prstGeom>
        </p:spPr>
        <p:txBody>
          <a:bodyPr/>
          <a:lstStyle>
            <a:lvl1pPr marL="0" indent="0" algn="ctr">
              <a:buNone/>
              <a:defRPr sz="1800" b="0" baseline="0">
                <a:solidFill>
                  <a:srgbClr val="002F6C"/>
                </a:solidFill>
                <a:latin typeface="Arial" panose="020B0604020202020204" pitchFamily="34" charset="0"/>
                <a:cs typeface="Arial" panose="020B0604020202020204" pitchFamily="34" charset="0"/>
              </a:defRPr>
            </a:lvl1pPr>
          </a:lstStyle>
          <a:p>
            <a:pPr lvl="0"/>
            <a:r>
              <a:rPr lang="en-US" dirty="0"/>
              <a:t>Location/Date</a:t>
            </a:r>
          </a:p>
        </p:txBody>
      </p:sp>
      <p:sp>
        <p:nvSpPr>
          <p:cNvPr id="2" name="Title 1">
            <a:extLst>
              <a:ext uri="{FF2B5EF4-FFF2-40B4-BE49-F238E27FC236}">
                <a16:creationId xmlns:a16="http://schemas.microsoft.com/office/drawing/2014/main" id="{37B74125-F2D3-4455-9B62-BF3D58EFF6A5}"/>
              </a:ext>
            </a:extLst>
          </p:cNvPr>
          <p:cNvSpPr>
            <a:spLocks noGrp="1"/>
          </p:cNvSpPr>
          <p:nvPr>
            <p:ph type="title" hasCustomPrompt="1"/>
          </p:nvPr>
        </p:nvSpPr>
        <p:spPr>
          <a:xfrm>
            <a:off x="761388" y="2121732"/>
            <a:ext cx="10676622" cy="872779"/>
          </a:xfrm>
          <a:prstGeom prst="rect">
            <a:avLst/>
          </a:prstGeom>
        </p:spPr>
        <p:txBody>
          <a:bodyPr/>
          <a:lstStyle>
            <a:lvl1pPr algn="ctr">
              <a:defRPr sz="4000" b="0">
                <a:solidFill>
                  <a:srgbClr val="002F6C"/>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26" name="Text Placeholder 24"/>
          <p:cNvSpPr>
            <a:spLocks noGrp="1"/>
          </p:cNvSpPr>
          <p:nvPr>
            <p:ph type="body" sz="quarter" idx="11" hasCustomPrompt="1"/>
          </p:nvPr>
        </p:nvSpPr>
        <p:spPr>
          <a:xfrm>
            <a:off x="755110" y="3084382"/>
            <a:ext cx="10684021" cy="403097"/>
          </a:xfrm>
          <a:prstGeom prst="rect">
            <a:avLst/>
          </a:prstGeom>
        </p:spPr>
        <p:txBody>
          <a:bodyPr/>
          <a:lstStyle>
            <a:lvl1pPr marL="0" indent="0" algn="ctr">
              <a:buNone/>
              <a:defRPr sz="2400" b="0" cap="none" baseline="0">
                <a:solidFill>
                  <a:srgbClr val="002F6C"/>
                </a:solidFill>
                <a:latin typeface="Arial" panose="020B0604020202020204" pitchFamily="34" charset="0"/>
                <a:cs typeface="Arial" panose="020B0604020202020204" pitchFamily="34" charset="0"/>
              </a:defRPr>
            </a:lvl1pPr>
          </a:lstStyle>
          <a:p>
            <a:pPr lvl="0"/>
            <a:r>
              <a:rPr lang="en-US" dirty="0"/>
              <a:t>Presentation Subtitle</a:t>
            </a:r>
          </a:p>
        </p:txBody>
      </p:sp>
      <p:pic>
        <p:nvPicPr>
          <p:cNvPr id="9" name="Picture 8">
            <a:extLst>
              <a:ext uri="{FF2B5EF4-FFF2-40B4-BE49-F238E27FC236}">
                <a16:creationId xmlns:a16="http://schemas.microsoft.com/office/drawing/2014/main" id="{1F7B19AF-D0B8-6F43-B011-E59F239B5FC2}"/>
              </a:ext>
            </a:extLst>
          </p:cNvPr>
          <p:cNvPicPr>
            <a:picLocks noChangeAspect="1"/>
          </p:cNvPicPr>
          <p:nvPr userDrawn="1"/>
        </p:nvPicPr>
        <p:blipFill>
          <a:blip r:embed="rId2"/>
          <a:stretch>
            <a:fillRect/>
          </a:stretch>
        </p:blipFill>
        <p:spPr>
          <a:xfrm>
            <a:off x="3629159" y="5014796"/>
            <a:ext cx="4948480" cy="1185573"/>
          </a:xfrm>
          <a:prstGeom prst="rect">
            <a:avLst/>
          </a:prstGeom>
        </p:spPr>
      </p:pic>
      <p:pic>
        <p:nvPicPr>
          <p:cNvPr id="4" name="Picture 3">
            <a:extLst>
              <a:ext uri="{FF2B5EF4-FFF2-40B4-BE49-F238E27FC236}">
                <a16:creationId xmlns:a16="http://schemas.microsoft.com/office/drawing/2014/main" id="{78D7F725-5EF0-4E8A-BA83-FD9EE4DD95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2510" y="571500"/>
            <a:ext cx="3966981" cy="995474"/>
          </a:xfrm>
          <a:prstGeom prst="rect">
            <a:avLst/>
          </a:prstGeom>
        </p:spPr>
      </p:pic>
    </p:spTree>
    <p:extLst>
      <p:ext uri="{BB962C8B-B14F-4D97-AF65-F5344CB8AC3E}">
        <p14:creationId xmlns:p14="http://schemas.microsoft.com/office/powerpoint/2010/main" val="2722306821"/>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9B9DF0C-EC2E-470C-9E6C-6675A5570BEE}"/>
              </a:ext>
            </a:extLst>
          </p:cNvPr>
          <p:cNvSpPr>
            <a:spLocks noGrp="1"/>
          </p:cNvSpPr>
          <p:nvPr>
            <p:ph type="title" hasCustomPrompt="1"/>
          </p:nvPr>
        </p:nvSpPr>
        <p:spPr>
          <a:xfrm>
            <a:off x="518160" y="474853"/>
            <a:ext cx="10515600" cy="1325563"/>
          </a:xfrm>
          <a:prstGeom prst="rect">
            <a:avLst/>
          </a:prstGeom>
        </p:spPr>
        <p:txBody>
          <a:bodyPr/>
          <a:lstStyle>
            <a:lvl1pPr>
              <a:defRPr sz="4000" b="0">
                <a:solidFill>
                  <a:schemeClr val="accent1"/>
                </a:solidFill>
                <a:latin typeface="Arial" panose="020B0604020202020204" pitchFamily="34" charset="0"/>
                <a:cs typeface="Arial" panose="020B0604020202020204" pitchFamily="34" charset="0"/>
              </a:defRPr>
            </a:lvl1pPr>
          </a:lstStyle>
          <a:p>
            <a:r>
              <a:rPr lang="en-US" dirty="0"/>
              <a:t>Click to Edit Master Title Slide</a:t>
            </a:r>
          </a:p>
        </p:txBody>
      </p:sp>
    </p:spTree>
    <p:extLst>
      <p:ext uri="{BB962C8B-B14F-4D97-AF65-F5344CB8AC3E}">
        <p14:creationId xmlns:p14="http://schemas.microsoft.com/office/powerpoint/2010/main" val="743203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45E7ED-9B35-624C-8E3C-4595BF037D71}"/>
              </a:ext>
            </a:extLst>
          </p:cNvPr>
          <p:cNvPicPr>
            <a:picLocks noChangeAspect="1"/>
          </p:cNvPicPr>
          <p:nvPr userDrawn="1"/>
        </p:nvPicPr>
        <p:blipFill>
          <a:blip r:embed="rId2"/>
          <a:stretch>
            <a:fillRect/>
          </a:stretch>
        </p:blipFill>
        <p:spPr>
          <a:xfrm>
            <a:off x="2089118" y="2382826"/>
            <a:ext cx="8129417" cy="1947672"/>
          </a:xfrm>
          <a:prstGeom prst="rect">
            <a:avLst/>
          </a:prstGeom>
        </p:spPr>
      </p:pic>
    </p:spTree>
    <p:extLst>
      <p:ext uri="{BB962C8B-B14F-4D97-AF65-F5344CB8AC3E}">
        <p14:creationId xmlns:p14="http://schemas.microsoft.com/office/powerpoint/2010/main" val="374329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77516" y="1034716"/>
            <a:ext cx="10972800" cy="1994392"/>
          </a:xfrm>
          <a:prstGeom prst="rect">
            <a:avLst/>
          </a:prstGeom>
        </p:spPr>
        <p:txBody>
          <a:bodyPr/>
          <a:lstStyle>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1154299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with Blu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dirty="0"/>
              <a:t>Click icon to add picture</a:t>
            </a:r>
          </a:p>
        </p:txBody>
      </p:sp>
      <p:sp>
        <p:nvSpPr>
          <p:cNvPr id="5" name="Rectangle 4"/>
          <p:cNvSpPr/>
          <p:nvPr userDrawn="1"/>
        </p:nvSpPr>
        <p:spPr>
          <a:xfrm>
            <a:off x="7151569" y="2594573"/>
            <a:ext cx="5040431" cy="3246765"/>
          </a:xfrm>
          <a:prstGeom prst="rect">
            <a:avLst/>
          </a:prstGeom>
          <a:solidFill>
            <a:srgbClr val="FFFFFF">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13" name="Text Placeholder 12"/>
          <p:cNvSpPr>
            <a:spLocks noGrp="1"/>
          </p:cNvSpPr>
          <p:nvPr>
            <p:ph type="body" sz="quarter" idx="11" hasCustomPrompt="1"/>
          </p:nvPr>
        </p:nvSpPr>
        <p:spPr>
          <a:xfrm>
            <a:off x="6961851"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2" name="Title 1">
            <a:extLst>
              <a:ext uri="{FF2B5EF4-FFF2-40B4-BE49-F238E27FC236}">
                <a16:creationId xmlns:a16="http://schemas.microsoft.com/office/drawing/2014/main" id="{D65AC895-F598-4168-89AA-53841B232F60}"/>
              </a:ext>
            </a:extLst>
          </p:cNvPr>
          <p:cNvSpPr>
            <a:spLocks noGrp="1"/>
          </p:cNvSpPr>
          <p:nvPr>
            <p:ph type="title" hasCustomPrompt="1"/>
          </p:nvPr>
        </p:nvSpPr>
        <p:spPr>
          <a:xfrm>
            <a:off x="518160" y="474853"/>
            <a:ext cx="10515600" cy="1325563"/>
          </a:xfrm>
          <a:prstGeom prst="rect">
            <a:avLst/>
          </a:prstGeom>
        </p:spPr>
        <p:txBody>
          <a:bodyPr/>
          <a:lstStyle>
            <a:lvl1pPr>
              <a:defRPr sz="4000" b="0" i="0">
                <a:solidFill>
                  <a:schemeClr val="accent1"/>
                </a:solidFill>
                <a:latin typeface="Arial" panose="020B0604020202020204" pitchFamily="34" charset="0"/>
                <a:cs typeface="Arial" panose="020B0604020202020204" pitchFamily="34" charset="0"/>
              </a:defRPr>
            </a:lvl1pPr>
          </a:lstStyle>
          <a:p>
            <a:r>
              <a:rPr lang="en-US" dirty="0"/>
              <a:t>Click to Edit Master Title Slide</a:t>
            </a:r>
          </a:p>
        </p:txBody>
      </p:sp>
    </p:spTree>
    <p:extLst>
      <p:ext uri="{BB962C8B-B14F-4D97-AF65-F5344CB8AC3E}">
        <p14:creationId xmlns:p14="http://schemas.microsoft.com/office/powerpoint/2010/main" val="1545313888"/>
      </p:ext>
    </p:extLst>
  </p:cSld>
  <p:clrMapOvr>
    <a:masterClrMapping/>
  </p:clrMapOvr>
  <p:extLst>
    <p:ext uri="{DCECCB84-F9BA-43D5-87BE-67443E8EF086}">
      <p15:sldGuideLst xmlns:p15="http://schemas.microsoft.com/office/powerpoint/2012/main">
        <p15:guide id="1" pos="3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with White Header and Message">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7088"/>
            <a:ext cx="12192000" cy="6286500"/>
          </a:xfrm>
          <a:prstGeom prst="rect">
            <a:avLst/>
          </a:prstGeom>
        </p:spPr>
        <p:txBody>
          <a:bodyPr anchor="ctr"/>
          <a:lstStyle>
            <a:lvl1pPr marL="0" indent="0" algn="ctr">
              <a:buNone/>
              <a:defRPr>
                <a:solidFill>
                  <a:schemeClr val="tx1"/>
                </a:solidFill>
              </a:defRPr>
            </a:lvl1pPr>
          </a:lstStyle>
          <a:p>
            <a:r>
              <a:rPr lang="en-US" dirty="0"/>
              <a:t>Click icon to add picture</a:t>
            </a:r>
          </a:p>
        </p:txBody>
      </p:sp>
      <p:sp>
        <p:nvSpPr>
          <p:cNvPr id="13" name="Text Placeholder 12"/>
          <p:cNvSpPr>
            <a:spLocks noGrp="1"/>
          </p:cNvSpPr>
          <p:nvPr>
            <p:ph type="body" sz="quarter" idx="11" hasCustomPrompt="1"/>
          </p:nvPr>
        </p:nvSpPr>
        <p:spPr>
          <a:xfrm>
            <a:off x="6954763" y="2737125"/>
            <a:ext cx="4625974" cy="2961660"/>
          </a:xfrm>
          <a:prstGeom prst="rect">
            <a:avLst/>
          </a:prstGeom>
          <a:solidFill>
            <a:srgbClr val="FFFFFF">
              <a:alpha val="80000"/>
            </a:srgbClr>
          </a:solidFill>
        </p:spPr>
        <p:txBody>
          <a:bodyPr tIns="91440" bIns="91440"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5" name="Title 1">
            <a:extLst>
              <a:ext uri="{FF2B5EF4-FFF2-40B4-BE49-F238E27FC236}">
                <a16:creationId xmlns:a16="http://schemas.microsoft.com/office/drawing/2014/main" id="{C1B5AA1A-C1FF-4B63-9DA3-C913E8739761}"/>
              </a:ext>
            </a:extLst>
          </p:cNvPr>
          <p:cNvSpPr>
            <a:spLocks noGrp="1"/>
          </p:cNvSpPr>
          <p:nvPr>
            <p:ph type="title" hasCustomPrompt="1"/>
          </p:nvPr>
        </p:nvSpPr>
        <p:spPr>
          <a:xfrm>
            <a:off x="518160" y="474853"/>
            <a:ext cx="10515600" cy="1325563"/>
          </a:xfrm>
          <a:prstGeom prst="rect">
            <a:avLst/>
          </a:prstGeom>
        </p:spPr>
        <p:txBody>
          <a:bodyPr/>
          <a:lstStyle>
            <a:lvl1pPr>
              <a:defRPr sz="4000" b="0">
                <a:solidFill>
                  <a:schemeClr val="bg1"/>
                </a:solidFill>
                <a:latin typeface="Arial" panose="020B0604020202020204" pitchFamily="34" charset="0"/>
                <a:cs typeface="Arial" panose="020B0604020202020204" pitchFamily="34" charset="0"/>
              </a:defRPr>
            </a:lvl1pPr>
          </a:lstStyle>
          <a:p>
            <a:r>
              <a:rPr lang="en-US" dirty="0"/>
              <a:t>Click to Edit Master Title Slide</a:t>
            </a:r>
          </a:p>
        </p:txBody>
      </p:sp>
    </p:spTree>
    <p:extLst>
      <p:ext uri="{BB962C8B-B14F-4D97-AF65-F5344CB8AC3E}">
        <p14:creationId xmlns:p14="http://schemas.microsoft.com/office/powerpoint/2010/main" val="341963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with Blu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dirty="0"/>
              <a:t>Click icon to add picture</a:t>
            </a:r>
          </a:p>
        </p:txBody>
      </p:sp>
      <p:sp>
        <p:nvSpPr>
          <p:cNvPr id="4" name="Title 1">
            <a:extLst>
              <a:ext uri="{FF2B5EF4-FFF2-40B4-BE49-F238E27FC236}">
                <a16:creationId xmlns:a16="http://schemas.microsoft.com/office/drawing/2014/main" id="{EEA6DCC5-4877-40C7-A5CA-38F29CCAD5F3}"/>
              </a:ext>
            </a:extLst>
          </p:cNvPr>
          <p:cNvSpPr>
            <a:spLocks noGrp="1"/>
          </p:cNvSpPr>
          <p:nvPr>
            <p:ph type="title" hasCustomPrompt="1"/>
          </p:nvPr>
        </p:nvSpPr>
        <p:spPr>
          <a:xfrm>
            <a:off x="518160" y="474853"/>
            <a:ext cx="10515600" cy="1325563"/>
          </a:xfrm>
          <a:prstGeom prst="rect">
            <a:avLst/>
          </a:prstGeom>
        </p:spPr>
        <p:txBody>
          <a:bodyPr/>
          <a:lstStyle>
            <a:lvl1pPr>
              <a:defRPr sz="4000" b="0" i="0">
                <a:solidFill>
                  <a:schemeClr val="accent1"/>
                </a:solidFill>
                <a:latin typeface="Arial" panose="020B0604020202020204" pitchFamily="34" charset="0"/>
                <a:cs typeface="Arial" panose="020B0604020202020204" pitchFamily="34" charset="0"/>
              </a:defRPr>
            </a:lvl1pPr>
          </a:lstStyle>
          <a:p>
            <a:r>
              <a:rPr lang="en-US" dirty="0"/>
              <a:t>Click to Edit Master Title Slide</a:t>
            </a:r>
          </a:p>
        </p:txBody>
      </p:sp>
    </p:spTree>
    <p:extLst>
      <p:ext uri="{BB962C8B-B14F-4D97-AF65-F5344CB8AC3E}">
        <p14:creationId xmlns:p14="http://schemas.microsoft.com/office/powerpoint/2010/main" val="3179996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with White Header">
    <p:spTree>
      <p:nvGrpSpPr>
        <p:cNvPr id="1" name=""/>
        <p:cNvGrpSpPr/>
        <p:nvPr/>
      </p:nvGrpSpPr>
      <p:grpSpPr>
        <a:xfrm>
          <a:off x="0" y="0"/>
          <a:ext cx="0" cy="0"/>
          <a:chOff x="0" y="0"/>
          <a:chExt cx="0" cy="0"/>
        </a:xfrm>
      </p:grpSpPr>
      <p:sp>
        <p:nvSpPr>
          <p:cNvPr id="16"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dirty="0"/>
              <a:t>Click icon to add picture</a:t>
            </a:r>
          </a:p>
        </p:txBody>
      </p:sp>
      <p:sp>
        <p:nvSpPr>
          <p:cNvPr id="4" name="Title 1">
            <a:extLst>
              <a:ext uri="{FF2B5EF4-FFF2-40B4-BE49-F238E27FC236}">
                <a16:creationId xmlns:a16="http://schemas.microsoft.com/office/drawing/2014/main" id="{28B1C976-236D-4BDB-B86F-53983B97900B}"/>
              </a:ext>
            </a:extLst>
          </p:cNvPr>
          <p:cNvSpPr>
            <a:spLocks noGrp="1"/>
          </p:cNvSpPr>
          <p:nvPr>
            <p:ph type="title" hasCustomPrompt="1"/>
          </p:nvPr>
        </p:nvSpPr>
        <p:spPr>
          <a:xfrm>
            <a:off x="518160" y="474853"/>
            <a:ext cx="10515600" cy="1325563"/>
          </a:xfrm>
          <a:prstGeom prst="rect">
            <a:avLst/>
          </a:prstGeom>
        </p:spPr>
        <p:txBody>
          <a:bodyPr/>
          <a:lstStyle>
            <a:lvl1pPr>
              <a:defRPr sz="4000" b="0">
                <a:solidFill>
                  <a:schemeClr val="bg1"/>
                </a:solidFill>
                <a:latin typeface="Arial" panose="020B0604020202020204" pitchFamily="34" charset="0"/>
                <a:cs typeface="Arial" panose="020B0604020202020204" pitchFamily="34" charset="0"/>
              </a:defRPr>
            </a:lvl1pPr>
          </a:lstStyle>
          <a:p>
            <a:r>
              <a:rPr lang="en-US" dirty="0"/>
              <a:t>Click to Edit Master Title Slide</a:t>
            </a:r>
          </a:p>
        </p:txBody>
      </p:sp>
    </p:spTree>
    <p:extLst>
      <p:ext uri="{BB962C8B-B14F-4D97-AF65-F5344CB8AC3E}">
        <p14:creationId xmlns:p14="http://schemas.microsoft.com/office/powerpoint/2010/main" val="249865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without Header">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0" y="0"/>
            <a:ext cx="12192000" cy="6286500"/>
          </a:xfrm>
          <a:prstGeom prst="rect">
            <a:avLst/>
          </a:prstGeom>
        </p:spPr>
        <p:txBody>
          <a:bodyPr anchor="ctr"/>
          <a:lstStyle>
            <a:lvl1pPr marL="0" indent="0" algn="ctr">
              <a:buNone/>
              <a:defRPr/>
            </a:lvl1pPr>
          </a:lstStyle>
          <a:p>
            <a:r>
              <a:rPr lang="en-US" dirty="0"/>
              <a:t>Click icon to add picture</a:t>
            </a:r>
          </a:p>
        </p:txBody>
      </p:sp>
      <p:sp>
        <p:nvSpPr>
          <p:cNvPr id="14" name="Text Placeholder 12"/>
          <p:cNvSpPr>
            <a:spLocks noGrp="1"/>
          </p:cNvSpPr>
          <p:nvPr>
            <p:ph type="body" sz="quarter" idx="11" hasCustomPrompt="1"/>
          </p:nvPr>
        </p:nvSpPr>
        <p:spPr>
          <a:xfrm>
            <a:off x="6954762" y="2737125"/>
            <a:ext cx="4625974" cy="2961660"/>
          </a:xfrm>
          <a:prstGeom prst="rect">
            <a:avLst/>
          </a:prstGeom>
          <a:solidFill>
            <a:srgbClr val="FFFFFF">
              <a:alpha val="80000"/>
            </a:srgbClr>
          </a:solidFill>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Tree>
    <p:extLst>
      <p:ext uri="{BB962C8B-B14F-4D97-AF65-F5344CB8AC3E}">
        <p14:creationId xmlns:p14="http://schemas.microsoft.com/office/powerpoint/2010/main" val="24768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760E2-4A59-41CF-9D25-3932C8732117}"/>
              </a:ext>
            </a:extLst>
          </p:cNvPr>
          <p:cNvSpPr>
            <a:spLocks noGrp="1"/>
          </p:cNvSpPr>
          <p:nvPr>
            <p:ph type="title" hasCustomPrompt="1"/>
          </p:nvPr>
        </p:nvSpPr>
        <p:spPr>
          <a:xfrm>
            <a:off x="755109" y="2454765"/>
            <a:ext cx="10684021" cy="1081902"/>
          </a:xfrm>
          <a:prstGeom prst="rect">
            <a:avLst/>
          </a:prstGeom>
        </p:spPr>
        <p:txBody>
          <a:bodyPr/>
          <a:lstStyle>
            <a:lvl1pPr algn="ctr">
              <a:defRPr sz="4000" b="0">
                <a:solidFill>
                  <a:schemeClr val="accent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12" name="Text Placeholder 24"/>
          <p:cNvSpPr>
            <a:spLocks noGrp="1"/>
          </p:cNvSpPr>
          <p:nvPr>
            <p:ph type="body" sz="quarter" idx="11" hasCustomPrompt="1"/>
          </p:nvPr>
        </p:nvSpPr>
        <p:spPr>
          <a:xfrm>
            <a:off x="755110" y="3536666"/>
            <a:ext cx="10684021" cy="612333"/>
          </a:xfrm>
          <a:prstGeom prst="rect">
            <a:avLst/>
          </a:prstGeom>
        </p:spPr>
        <p:txBody>
          <a:bodyPr/>
          <a:lstStyle>
            <a:lvl1pPr marL="0" indent="0" algn="ctr">
              <a:buNone/>
              <a:defRPr sz="2400" b="0" cap="none" baseline="0">
                <a:solidFill>
                  <a:srgbClr val="002F6C"/>
                </a:solidFill>
                <a:latin typeface="Arial" panose="020B0604020202020204" pitchFamily="34" charset="0"/>
                <a:cs typeface="Arial" panose="020B0604020202020204" pitchFamily="34" charset="0"/>
              </a:defRPr>
            </a:lvl1pPr>
          </a:lstStyle>
          <a:p>
            <a:pPr lvl="0"/>
            <a:r>
              <a:rPr lang="en-US" dirty="0"/>
              <a:t>Transition Subtitle</a:t>
            </a:r>
          </a:p>
        </p:txBody>
      </p:sp>
    </p:spTree>
    <p:extLst>
      <p:ext uri="{BB962C8B-B14F-4D97-AF65-F5344CB8AC3E}">
        <p14:creationId xmlns:p14="http://schemas.microsoft.com/office/powerpoint/2010/main" val="23440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Header">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954763" y="2737125"/>
            <a:ext cx="4625974" cy="2961660"/>
          </a:xfrm>
          <a:prstGeom prst="rect">
            <a:avLst/>
          </a:prstGeom>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5" name="Title 1">
            <a:extLst>
              <a:ext uri="{FF2B5EF4-FFF2-40B4-BE49-F238E27FC236}">
                <a16:creationId xmlns:a16="http://schemas.microsoft.com/office/drawing/2014/main" id="{92BD9DDB-A09A-4508-8684-E4BD4F1A45F3}"/>
              </a:ext>
            </a:extLst>
          </p:cNvPr>
          <p:cNvSpPr>
            <a:spLocks noGrp="1"/>
          </p:cNvSpPr>
          <p:nvPr>
            <p:ph type="title" hasCustomPrompt="1"/>
          </p:nvPr>
        </p:nvSpPr>
        <p:spPr>
          <a:xfrm>
            <a:off x="518160" y="474854"/>
            <a:ext cx="10515600" cy="836572"/>
          </a:xfrm>
          <a:prstGeom prst="rect">
            <a:avLst/>
          </a:prstGeom>
        </p:spPr>
        <p:txBody>
          <a:bodyPr/>
          <a:lstStyle>
            <a:lvl1pPr>
              <a:defRPr sz="4000" b="0">
                <a:solidFill>
                  <a:schemeClr val="accent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13" name="Content Placeholder 12"/>
          <p:cNvSpPr>
            <a:spLocks noGrp="1"/>
          </p:cNvSpPr>
          <p:nvPr>
            <p:ph sz="quarter" idx="12" hasCustomPrompt="1"/>
          </p:nvPr>
        </p:nvSpPr>
        <p:spPr>
          <a:xfrm>
            <a:off x="533399" y="1311425"/>
            <a:ext cx="6096000" cy="4387360"/>
          </a:xfrm>
          <a:prstGeom prst="rect">
            <a:avLst/>
          </a:prstGeom>
        </p:spPr>
        <p:txBody>
          <a:bodyPr/>
          <a:lstStyle>
            <a:lvl1pPr marL="0" indent="0">
              <a:buFontTx/>
              <a:buNone/>
              <a:defRPr sz="1800" baseline="0">
                <a:solidFill>
                  <a:schemeClr val="tx2"/>
                </a:solidFill>
                <a:latin typeface="Arial" panose="020B0604020202020204" pitchFamily="34" charset="0"/>
                <a:cs typeface="Arial" panose="020B0604020202020204" pitchFamily="34" charset="0"/>
              </a:defRPr>
            </a:lvl1pPr>
            <a:lvl2pPr>
              <a:defRPr sz="1600">
                <a:solidFill>
                  <a:schemeClr val="tx1"/>
                </a:solidFill>
              </a:defRPr>
            </a:lvl2pPr>
            <a:lvl3pPr>
              <a:defRPr sz="1400"/>
            </a:lvl3pPr>
            <a:lvl4pPr>
              <a:defRPr sz="1400"/>
            </a:lvl4pPr>
            <a:lvl5pPr>
              <a:defRPr sz="1400"/>
            </a:lvl5pPr>
            <a:lvl6pPr>
              <a:defRPr sz="1400"/>
            </a:lvl6pPr>
            <a:lvl7pPr>
              <a:defRPr sz="1400"/>
            </a:lvl7pPr>
            <a:lvl8pPr>
              <a:defRPr sz="1400"/>
            </a:lvl8pPr>
            <a:lvl9pPr marL="3657600" indent="0">
              <a:buNone/>
              <a:defRPr/>
            </a:lvl9pPr>
          </a:lstStyle>
          <a:p>
            <a:pPr lvl="0"/>
            <a:r>
              <a:rPr lang="en-US" dirty="0"/>
              <a:t>Click to enter text.</a:t>
            </a:r>
          </a:p>
        </p:txBody>
      </p:sp>
    </p:spTree>
    <p:extLst>
      <p:ext uri="{BB962C8B-B14F-4D97-AF65-F5344CB8AC3E}">
        <p14:creationId xmlns:p14="http://schemas.microsoft.com/office/powerpoint/2010/main" val="282797275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ed Text with Header">
    <p:spTree>
      <p:nvGrpSpPr>
        <p:cNvPr id="1" name=""/>
        <p:cNvGrpSpPr/>
        <p:nvPr/>
      </p:nvGrpSpPr>
      <p:grpSpPr>
        <a:xfrm>
          <a:off x="0" y="0"/>
          <a:ext cx="0" cy="0"/>
          <a:chOff x="0" y="0"/>
          <a:chExt cx="0" cy="0"/>
        </a:xfrm>
      </p:grpSpPr>
      <p:sp>
        <p:nvSpPr>
          <p:cNvPr id="10" name="Text Placeholder 12"/>
          <p:cNvSpPr>
            <a:spLocks noGrp="1"/>
          </p:cNvSpPr>
          <p:nvPr>
            <p:ph type="body" sz="quarter" idx="11" hasCustomPrompt="1"/>
          </p:nvPr>
        </p:nvSpPr>
        <p:spPr>
          <a:xfrm>
            <a:off x="7068170" y="2737125"/>
            <a:ext cx="4625974" cy="2961660"/>
          </a:xfrm>
          <a:prstGeom prst="rect">
            <a:avLst/>
          </a:prstGeom>
        </p:spPr>
        <p:txBody>
          <a:bodyPr anchor="ctr">
            <a:normAutofit/>
          </a:bodyPr>
          <a:lstStyle>
            <a:lvl1pPr marL="0" indent="0" algn="r">
              <a:lnSpc>
                <a:spcPct val="90000"/>
              </a:lnSpc>
              <a:spcBef>
                <a:spcPts val="0"/>
              </a:spcBef>
              <a:buNone/>
              <a:defRPr sz="3000" kern="1200" cap="none" baseline="0">
                <a:solidFill>
                  <a:schemeClr val="accent2"/>
                </a:solidFill>
                <a:latin typeface="Arial" panose="020B0604020202020204" pitchFamily="34" charset="0"/>
                <a:cs typeface="Arial" panose="020B0604020202020204" pitchFamily="34" charset="0"/>
              </a:defRPr>
            </a:lvl1pPr>
          </a:lstStyle>
          <a:p>
            <a:pPr lvl="0"/>
            <a:r>
              <a:rPr lang="en-US" dirty="0"/>
              <a:t>Add message here.</a:t>
            </a:r>
          </a:p>
        </p:txBody>
      </p:sp>
      <p:sp>
        <p:nvSpPr>
          <p:cNvPr id="5" name="Title 1">
            <a:extLst>
              <a:ext uri="{FF2B5EF4-FFF2-40B4-BE49-F238E27FC236}">
                <a16:creationId xmlns:a16="http://schemas.microsoft.com/office/drawing/2014/main" id="{817302EB-4139-484D-A2C3-7376F118F14B}"/>
              </a:ext>
            </a:extLst>
          </p:cNvPr>
          <p:cNvSpPr>
            <a:spLocks noGrp="1"/>
          </p:cNvSpPr>
          <p:nvPr>
            <p:ph type="title" hasCustomPrompt="1"/>
          </p:nvPr>
        </p:nvSpPr>
        <p:spPr>
          <a:xfrm>
            <a:off x="518160" y="474853"/>
            <a:ext cx="10515600" cy="1325563"/>
          </a:xfrm>
          <a:prstGeom prst="rect">
            <a:avLst/>
          </a:prstGeom>
        </p:spPr>
        <p:txBody>
          <a:bodyPr/>
          <a:lstStyle>
            <a:lvl1pPr>
              <a:defRPr sz="4000" b="0">
                <a:solidFill>
                  <a:schemeClr val="accent1"/>
                </a:solidFill>
                <a:latin typeface="Arial" panose="020B0604020202020204" pitchFamily="34" charset="0"/>
                <a:cs typeface="Arial" panose="020B0604020202020204" pitchFamily="34" charset="0"/>
              </a:defRPr>
            </a:lvl1pPr>
          </a:lstStyle>
          <a:p>
            <a:r>
              <a:rPr lang="en-US" dirty="0"/>
              <a:t>Click to Edit Master Title Slide</a:t>
            </a:r>
          </a:p>
        </p:txBody>
      </p:sp>
      <p:sp>
        <p:nvSpPr>
          <p:cNvPr id="11" name="Content Placeholder 12"/>
          <p:cNvSpPr>
            <a:spLocks noGrp="1"/>
          </p:cNvSpPr>
          <p:nvPr>
            <p:ph sz="quarter" idx="12" hasCustomPrompt="1"/>
          </p:nvPr>
        </p:nvSpPr>
        <p:spPr>
          <a:xfrm>
            <a:off x="533399" y="1311425"/>
            <a:ext cx="6096000" cy="4387360"/>
          </a:xfrm>
          <a:prstGeom prst="rect">
            <a:avLst/>
          </a:prstGeom>
        </p:spPr>
        <p:txBody>
          <a:bodyPr/>
          <a:lstStyle>
            <a:lvl1pPr marL="285750" indent="-285750">
              <a:buFont typeface="Arial" panose="020B0604020202020204" pitchFamily="34" charset="0"/>
              <a:buChar char="•"/>
              <a:defRPr sz="1800" baseline="0">
                <a:solidFill>
                  <a:schemeClr val="tx2"/>
                </a:solidFill>
                <a:latin typeface="Arial" panose="020B0604020202020204" pitchFamily="34" charset="0"/>
                <a:cs typeface="Arial" panose="020B0604020202020204" pitchFamily="34" charset="0"/>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lvl7pPr>
            <a:lvl8pPr>
              <a:defRPr sz="1400"/>
            </a:lvl8pPr>
            <a:lvl9pPr marL="3657600" indent="0">
              <a:buNone/>
              <a:defRPr/>
            </a:lvl9pPr>
          </a:lstStyle>
          <a:p>
            <a:pPr lvl="0"/>
            <a:r>
              <a:rPr lang="en-US" dirty="0"/>
              <a:t>Click to enter bulleted text.</a:t>
            </a:r>
          </a:p>
        </p:txBody>
      </p:sp>
    </p:spTree>
    <p:extLst>
      <p:ext uri="{BB962C8B-B14F-4D97-AF65-F5344CB8AC3E}">
        <p14:creationId xmlns:p14="http://schemas.microsoft.com/office/powerpoint/2010/main" val="89811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0" y="6286500"/>
            <a:ext cx="12192000"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100930" y="6392159"/>
            <a:ext cx="1479820" cy="357607"/>
          </a:xfrm>
          <a:prstGeom prst="rect">
            <a:avLst/>
          </a:prstGeom>
        </p:spPr>
      </p:pic>
      <p:sp>
        <p:nvSpPr>
          <p:cNvPr id="8" name="TextBox 7"/>
          <p:cNvSpPr txBox="1"/>
          <p:nvPr userDrawn="1"/>
        </p:nvSpPr>
        <p:spPr>
          <a:xfrm>
            <a:off x="11582400" y="6464593"/>
            <a:ext cx="609600" cy="230832"/>
          </a:xfrm>
          <a:prstGeom prst="rect">
            <a:avLst/>
          </a:prstGeom>
          <a:noFill/>
        </p:spPr>
        <p:txBody>
          <a:bodyPr wrap="square" rtlCol="0">
            <a:spAutoFit/>
          </a:bodyPr>
          <a:lstStyle/>
          <a:p>
            <a:pPr algn="ctr"/>
            <a:fld id="{E5264778-C0F2-4A1D-870D-8751F1230773}" type="slidenum">
              <a:rPr lang="en-US" sz="900" smtClean="0">
                <a:solidFill>
                  <a:schemeClr val="bg1"/>
                </a:solidFill>
              </a:rPr>
              <a:pPr algn="ctr"/>
              <a:t>‹#›</a:t>
            </a:fld>
            <a:endParaRPr lang="en-US" sz="900" dirty="0">
              <a:solidFill>
                <a:schemeClr val="bg1"/>
              </a:solidFill>
            </a:endParaRPr>
          </a:p>
        </p:txBody>
      </p:sp>
    </p:spTree>
    <p:extLst>
      <p:ext uri="{BB962C8B-B14F-4D97-AF65-F5344CB8AC3E}">
        <p14:creationId xmlns:p14="http://schemas.microsoft.com/office/powerpoint/2010/main" val="745405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1" r:id="rId6"/>
    <p:sldLayoutId id="2147483652" r:id="rId7"/>
    <p:sldLayoutId id="2147483653" r:id="rId8"/>
    <p:sldLayoutId id="2147483656" r:id="rId9"/>
    <p:sldLayoutId id="2147483654" r:id="rId10"/>
    <p:sldLayoutId id="2147483660" r:id="rId11"/>
    <p:sldLayoutId id="214748366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84" userDrawn="1">
          <p15:clr>
            <a:srgbClr val="F26B43"/>
          </p15:clr>
        </p15:guide>
        <p15:guide id="3" pos="7296" userDrawn="1">
          <p15:clr>
            <a:srgbClr val="F26B43"/>
          </p15:clr>
        </p15:guide>
        <p15:guide id="4" orient="horz" pos="360" userDrawn="1">
          <p15:clr>
            <a:srgbClr val="F26B43"/>
          </p15:clr>
        </p15:guide>
        <p15:guide id="5" orient="horz" pos="2160" userDrawn="1">
          <p15:clr>
            <a:srgbClr val="F26B43"/>
          </p15:clr>
        </p15:guide>
        <p15:guide id="6"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345B00-344C-4CCC-9ED1-CBCE9FBAF045}"/>
              </a:ext>
            </a:extLst>
          </p:cNvPr>
          <p:cNvSpPr>
            <a:spLocks noGrp="1"/>
          </p:cNvSpPr>
          <p:nvPr>
            <p:ph type="body" sz="quarter" idx="12"/>
          </p:nvPr>
        </p:nvSpPr>
        <p:spPr/>
        <p:txBody>
          <a:bodyPr/>
          <a:lstStyle/>
          <a:p>
            <a:r>
              <a:rPr lang="en-US" dirty="0"/>
              <a:t>Bob Bodemuller</a:t>
            </a:r>
          </a:p>
          <a:p>
            <a:r>
              <a:rPr lang="en-US" dirty="0"/>
              <a:t>Supplier Quality Principal Engineer</a:t>
            </a:r>
          </a:p>
        </p:txBody>
      </p:sp>
      <p:sp>
        <p:nvSpPr>
          <p:cNvPr id="4" name="Title 3">
            <a:extLst>
              <a:ext uri="{FF2B5EF4-FFF2-40B4-BE49-F238E27FC236}">
                <a16:creationId xmlns:a16="http://schemas.microsoft.com/office/drawing/2014/main" id="{01AB7EFF-2477-4229-A0A6-C80129C31FE5}"/>
              </a:ext>
            </a:extLst>
          </p:cNvPr>
          <p:cNvSpPr>
            <a:spLocks noGrp="1"/>
          </p:cNvSpPr>
          <p:nvPr>
            <p:ph type="title"/>
          </p:nvPr>
        </p:nvSpPr>
        <p:spPr/>
        <p:txBody>
          <a:bodyPr/>
          <a:lstStyle/>
          <a:p>
            <a:r>
              <a:rPr lang="en-US" dirty="0"/>
              <a:t>Contractor Approved Supplier</a:t>
            </a:r>
          </a:p>
        </p:txBody>
      </p:sp>
      <p:sp>
        <p:nvSpPr>
          <p:cNvPr id="5" name="Text Placeholder 4">
            <a:extLst>
              <a:ext uri="{FF2B5EF4-FFF2-40B4-BE49-F238E27FC236}">
                <a16:creationId xmlns:a16="http://schemas.microsoft.com/office/drawing/2014/main" id="{FEFFC2BC-9D03-42BC-8F30-CE92CC969223}"/>
              </a:ext>
            </a:extLst>
          </p:cNvPr>
          <p:cNvSpPr>
            <a:spLocks noGrp="1"/>
          </p:cNvSpPr>
          <p:nvPr>
            <p:ph type="body" sz="quarter" idx="11"/>
          </p:nvPr>
        </p:nvSpPr>
        <p:spPr/>
        <p:txBody>
          <a:bodyPr/>
          <a:lstStyle/>
          <a:p>
            <a:r>
              <a:rPr lang="en-US" dirty="0"/>
              <a:t>Who Is That?</a:t>
            </a:r>
          </a:p>
        </p:txBody>
      </p:sp>
    </p:spTree>
    <p:extLst>
      <p:ext uri="{BB962C8B-B14F-4D97-AF65-F5344CB8AC3E}">
        <p14:creationId xmlns:p14="http://schemas.microsoft.com/office/powerpoint/2010/main" val="36799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8031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5646CB-ED62-4EC5-B8E3-A982E335000B}"/>
              </a:ext>
            </a:extLst>
          </p:cNvPr>
          <p:cNvSpPr>
            <a:spLocks noGrp="1"/>
          </p:cNvSpPr>
          <p:nvPr>
            <p:ph type="title"/>
          </p:nvPr>
        </p:nvSpPr>
        <p:spPr>
          <a:xfrm>
            <a:off x="518160" y="474854"/>
            <a:ext cx="10515600" cy="775106"/>
          </a:xfrm>
        </p:spPr>
        <p:txBody>
          <a:bodyPr/>
          <a:lstStyle/>
          <a:p>
            <a:r>
              <a:rPr lang="en-US" dirty="0"/>
              <a:t>Why A “Contractor-Approved” Supplier?</a:t>
            </a:r>
          </a:p>
        </p:txBody>
      </p:sp>
      <p:sp>
        <p:nvSpPr>
          <p:cNvPr id="4" name="Content Placeholder 3">
            <a:extLst>
              <a:ext uri="{FF2B5EF4-FFF2-40B4-BE49-F238E27FC236}">
                <a16:creationId xmlns:a16="http://schemas.microsoft.com/office/drawing/2014/main" id="{46B79385-91B3-47D5-966A-A048BF72691D}"/>
              </a:ext>
            </a:extLst>
          </p:cNvPr>
          <p:cNvSpPr>
            <a:spLocks noGrp="1"/>
          </p:cNvSpPr>
          <p:nvPr>
            <p:ph sz="quarter" idx="12"/>
          </p:nvPr>
        </p:nvSpPr>
        <p:spPr>
          <a:xfrm>
            <a:off x="1129017" y="1635043"/>
            <a:ext cx="7016693" cy="1921078"/>
          </a:xfrm>
        </p:spPr>
        <p:txBody>
          <a:bodyPr/>
          <a:lstStyle/>
          <a:p>
            <a:pPr marL="285750" indent="-285750">
              <a:buFont typeface="Arial" panose="020B0604020202020204" pitchFamily="34" charset="0"/>
              <a:buChar char="•"/>
            </a:pPr>
            <a:r>
              <a:rPr lang="en-US" sz="2000" dirty="0"/>
              <a:t>The term contractor-approved supplier was first used with the release of DFARS 252.246-7008 in 2016.</a:t>
            </a:r>
          </a:p>
          <a:p>
            <a:pPr marL="285750" indent="-285750">
              <a:buFont typeface="Arial" panose="020B0604020202020204" pitchFamily="34" charset="0"/>
              <a:buChar char="•"/>
            </a:pPr>
            <a:r>
              <a:rPr lang="en-US" sz="2000" dirty="0"/>
              <a:t>The purpose of using the term is to recognize that it is the responsibility of the company to have a formal approval process for the use of an independent distributor that includes requirements for counterfeit prevention.</a:t>
            </a:r>
          </a:p>
          <a:p>
            <a:pPr marL="285750" indent="-285750">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34D5BA3F-7660-40D3-9F45-D410D536FF77}"/>
              </a:ext>
            </a:extLst>
          </p:cNvPr>
          <p:cNvPicPr>
            <a:picLocks noChangeAspect="1"/>
          </p:cNvPicPr>
          <p:nvPr/>
        </p:nvPicPr>
        <p:blipFill>
          <a:blip r:embed="rId2"/>
          <a:stretch>
            <a:fillRect/>
          </a:stretch>
        </p:blipFill>
        <p:spPr>
          <a:xfrm>
            <a:off x="3181350" y="3865359"/>
            <a:ext cx="2375151" cy="1921078"/>
          </a:xfrm>
          <a:prstGeom prst="rect">
            <a:avLst/>
          </a:prstGeom>
        </p:spPr>
      </p:pic>
      <p:pic>
        <p:nvPicPr>
          <p:cNvPr id="8" name="Picture 7">
            <a:extLst>
              <a:ext uri="{FF2B5EF4-FFF2-40B4-BE49-F238E27FC236}">
                <a16:creationId xmlns:a16="http://schemas.microsoft.com/office/drawing/2014/main" id="{6BB37C8D-6765-49D8-AABC-2AE7E912BA4A}"/>
              </a:ext>
            </a:extLst>
          </p:cNvPr>
          <p:cNvPicPr>
            <a:picLocks noChangeAspect="1"/>
          </p:cNvPicPr>
          <p:nvPr/>
        </p:nvPicPr>
        <p:blipFill>
          <a:blip r:embed="rId3"/>
          <a:stretch>
            <a:fillRect/>
          </a:stretch>
        </p:blipFill>
        <p:spPr>
          <a:xfrm>
            <a:off x="8304130" y="1158729"/>
            <a:ext cx="3369710" cy="4540541"/>
          </a:xfrm>
          <a:prstGeom prst="rect">
            <a:avLst/>
          </a:prstGeom>
        </p:spPr>
      </p:pic>
    </p:spTree>
    <p:extLst>
      <p:ext uri="{BB962C8B-B14F-4D97-AF65-F5344CB8AC3E}">
        <p14:creationId xmlns:p14="http://schemas.microsoft.com/office/powerpoint/2010/main" val="178866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7708C6-3267-4E96-9E58-C2E445CDA269}"/>
              </a:ext>
            </a:extLst>
          </p:cNvPr>
          <p:cNvSpPr>
            <a:spLocks noGrp="1"/>
          </p:cNvSpPr>
          <p:nvPr>
            <p:ph type="title"/>
          </p:nvPr>
        </p:nvSpPr>
        <p:spPr/>
        <p:txBody>
          <a:bodyPr/>
          <a:lstStyle/>
          <a:p>
            <a:r>
              <a:rPr lang="en-US" dirty="0"/>
              <a:t>DFARS 252.246-7008 Supplier Categories</a:t>
            </a:r>
          </a:p>
        </p:txBody>
      </p:sp>
      <p:sp>
        <p:nvSpPr>
          <p:cNvPr id="4" name="Content Placeholder 3">
            <a:extLst>
              <a:ext uri="{FF2B5EF4-FFF2-40B4-BE49-F238E27FC236}">
                <a16:creationId xmlns:a16="http://schemas.microsoft.com/office/drawing/2014/main" id="{84970245-8AAD-4C9E-89C8-7B6EA1649CFF}"/>
              </a:ext>
            </a:extLst>
          </p:cNvPr>
          <p:cNvSpPr>
            <a:spLocks noGrp="1"/>
          </p:cNvSpPr>
          <p:nvPr>
            <p:ph sz="quarter" idx="12"/>
          </p:nvPr>
        </p:nvSpPr>
        <p:spPr>
          <a:xfrm>
            <a:off x="533399" y="1311425"/>
            <a:ext cx="10909184" cy="4387360"/>
          </a:xfrm>
        </p:spPr>
        <p:txBody>
          <a:bodyPr/>
          <a:lstStyle/>
          <a:p>
            <a:pPr marL="285750" indent="-285750">
              <a:buFont typeface="Arial" panose="020B0604020202020204" pitchFamily="34" charset="0"/>
              <a:buChar char="•"/>
            </a:pPr>
            <a:r>
              <a:rPr lang="en-US"/>
              <a:t>Grouped </a:t>
            </a:r>
            <a:r>
              <a:rPr lang="en-US" dirty="0"/>
              <a:t>all electronic part procurements into three categories</a:t>
            </a:r>
          </a:p>
          <a:p>
            <a:pPr marL="971550" lvl="1" indent="-285750"/>
            <a:endParaRPr lang="en-US" dirty="0"/>
          </a:p>
          <a:p>
            <a:pPr marL="971550" lvl="1" indent="-285750"/>
            <a:r>
              <a:rPr lang="en-US" b="1" u="sng" dirty="0">
                <a:solidFill>
                  <a:srgbClr val="C00000"/>
                </a:solidFill>
              </a:rPr>
              <a:t>Category 1</a:t>
            </a:r>
            <a:r>
              <a:rPr lang="en-US" dirty="0"/>
              <a:t> - </a:t>
            </a:r>
            <a:r>
              <a:rPr lang="en-US" dirty="0">
                <a:solidFill>
                  <a:srgbClr val="63666A"/>
                </a:solidFill>
              </a:rPr>
              <a:t>Electronic parts that are </a:t>
            </a:r>
            <a:r>
              <a:rPr lang="en-US" b="1" dirty="0">
                <a:solidFill>
                  <a:srgbClr val="FF0000"/>
                </a:solidFill>
              </a:rPr>
              <a:t>in production</a:t>
            </a:r>
            <a:r>
              <a:rPr lang="en-US" b="1" dirty="0">
                <a:solidFill>
                  <a:srgbClr val="63666A"/>
                </a:solidFill>
              </a:rPr>
              <a:t> </a:t>
            </a:r>
            <a:r>
              <a:rPr lang="en-US" i="1" u="sng" dirty="0">
                <a:solidFill>
                  <a:srgbClr val="63666A"/>
                </a:solidFill>
                <a:effectLst>
                  <a:outerShdw blurRad="38100" dist="38100" dir="2700000" algn="tl">
                    <a:srgbClr val="000000">
                      <a:alpha val="43137"/>
                    </a:srgbClr>
                  </a:outerShdw>
                </a:effectLst>
              </a:rPr>
              <a:t>or</a:t>
            </a:r>
            <a:r>
              <a:rPr lang="en-US" dirty="0">
                <a:solidFill>
                  <a:srgbClr val="63666A"/>
                </a:solidFill>
              </a:rPr>
              <a:t> currently available in stock.</a:t>
            </a:r>
          </a:p>
          <a:p>
            <a:pPr marL="971550" lvl="1" indent="-285750"/>
            <a:endParaRPr lang="en-US" dirty="0"/>
          </a:p>
          <a:p>
            <a:pPr marL="971550" lvl="1" indent="-285750"/>
            <a:r>
              <a:rPr lang="en-US" b="1" u="sng" dirty="0">
                <a:solidFill>
                  <a:srgbClr val="C00000"/>
                </a:solidFill>
              </a:rPr>
              <a:t>Category 2</a:t>
            </a:r>
            <a:r>
              <a:rPr lang="en-US" dirty="0"/>
              <a:t> - </a:t>
            </a:r>
            <a:r>
              <a:rPr lang="en-US" dirty="0">
                <a:solidFill>
                  <a:srgbClr val="63666A"/>
                </a:solidFill>
              </a:rPr>
              <a:t>Electronic parts that are </a:t>
            </a:r>
            <a:r>
              <a:rPr lang="en-US" b="1" dirty="0">
                <a:solidFill>
                  <a:srgbClr val="FF0000"/>
                </a:solidFill>
              </a:rPr>
              <a:t>not in production </a:t>
            </a:r>
            <a:r>
              <a:rPr lang="en-US" i="1" u="sng" dirty="0">
                <a:solidFill>
                  <a:srgbClr val="63666A"/>
                </a:solidFill>
                <a:effectLst>
                  <a:outerShdw blurRad="38100" dist="38100" dir="2700000" algn="tl">
                    <a:srgbClr val="000000">
                      <a:alpha val="43137"/>
                    </a:srgbClr>
                  </a:outerShdw>
                </a:effectLst>
              </a:rPr>
              <a:t>and</a:t>
            </a:r>
            <a:r>
              <a:rPr lang="en-US" dirty="0">
                <a:solidFill>
                  <a:srgbClr val="63666A"/>
                </a:solidFill>
              </a:rPr>
              <a:t> not currently available in stock from a category 1 supplier.</a:t>
            </a:r>
            <a:endParaRPr lang="en-US" sz="2800" dirty="0">
              <a:solidFill>
                <a:srgbClr val="63666A"/>
              </a:solidFill>
            </a:endParaRPr>
          </a:p>
          <a:p>
            <a:pPr marL="971550" lvl="1" indent="-285750"/>
            <a:endParaRPr lang="en-US" dirty="0"/>
          </a:p>
          <a:p>
            <a:pPr marL="971550" lvl="1" indent="-285750"/>
            <a:r>
              <a:rPr lang="en-US" b="1" u="sng" dirty="0">
                <a:solidFill>
                  <a:srgbClr val="C00000"/>
                </a:solidFill>
              </a:rPr>
              <a:t>Category 3</a:t>
            </a:r>
          </a:p>
          <a:p>
            <a:pPr lvl="2"/>
            <a:r>
              <a:rPr lang="en-US" dirty="0"/>
              <a:t>Sources other than a category 1 or 2 as defined above</a:t>
            </a:r>
          </a:p>
          <a:p>
            <a:pPr lvl="2"/>
            <a:r>
              <a:rPr lang="en-US" dirty="0">
                <a:solidFill>
                  <a:srgbClr val="FF0000"/>
                </a:solidFill>
              </a:rPr>
              <a:t>Electronic parts from a subcontractor (other than the original manufacturer) that refuses to accept flowdown</a:t>
            </a:r>
            <a:r>
              <a:rPr lang="en-US" dirty="0"/>
              <a:t> of DFARS 252.246-7008</a:t>
            </a:r>
          </a:p>
          <a:p>
            <a:pPr lvl="2"/>
            <a:r>
              <a:rPr lang="en-US" dirty="0"/>
              <a:t>Cannot confirm that an electronic part is new or not previously used and that it has </a:t>
            </a:r>
            <a:r>
              <a:rPr lang="en-US" dirty="0">
                <a:solidFill>
                  <a:srgbClr val="FF0000"/>
                </a:solidFill>
              </a:rPr>
              <a:t>not been comingled </a:t>
            </a:r>
            <a:r>
              <a:rPr lang="en-US" dirty="0"/>
              <a:t>in supplier new production or stock with used, refurbished, reclaimed, or </a:t>
            </a:r>
            <a:r>
              <a:rPr lang="en-US" u="sng" dirty="0">
                <a:solidFill>
                  <a:srgbClr val="FF0000"/>
                </a:solidFill>
              </a:rPr>
              <a:t>returned</a:t>
            </a:r>
            <a:r>
              <a:rPr lang="en-US" dirty="0"/>
              <a:t> parts.</a:t>
            </a:r>
          </a:p>
          <a:p>
            <a:pPr marL="1428750" lvl="2" indent="-285750"/>
            <a:endParaRPr lang="en-US" dirty="0"/>
          </a:p>
          <a:p>
            <a:pPr marL="971550" lvl="1" indent="-285750"/>
            <a:endParaRPr lang="en-US" dirty="0"/>
          </a:p>
          <a:p>
            <a:pPr marL="971550" lvl="1" indent="-285750"/>
            <a:endParaRPr lang="en-US" dirty="0"/>
          </a:p>
        </p:txBody>
      </p:sp>
      <p:pic>
        <p:nvPicPr>
          <p:cNvPr id="7" name="Picture 6">
            <a:extLst>
              <a:ext uri="{FF2B5EF4-FFF2-40B4-BE49-F238E27FC236}">
                <a16:creationId xmlns:a16="http://schemas.microsoft.com/office/drawing/2014/main" id="{70E72902-973B-4C69-B8C0-258F54174CDE}"/>
              </a:ext>
            </a:extLst>
          </p:cNvPr>
          <p:cNvPicPr>
            <a:picLocks noChangeAspect="1"/>
          </p:cNvPicPr>
          <p:nvPr/>
        </p:nvPicPr>
        <p:blipFill>
          <a:blip r:embed="rId2"/>
          <a:stretch>
            <a:fillRect/>
          </a:stretch>
        </p:blipFill>
        <p:spPr>
          <a:xfrm>
            <a:off x="7814956" y="4941849"/>
            <a:ext cx="3132676" cy="1209451"/>
          </a:xfrm>
          <a:prstGeom prst="rect">
            <a:avLst/>
          </a:prstGeom>
        </p:spPr>
      </p:pic>
    </p:spTree>
    <p:extLst>
      <p:ext uri="{BB962C8B-B14F-4D97-AF65-F5344CB8AC3E}">
        <p14:creationId xmlns:p14="http://schemas.microsoft.com/office/powerpoint/2010/main" val="375001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29700-961E-4393-B0F4-05305641CCB0}"/>
              </a:ext>
            </a:extLst>
          </p:cNvPr>
          <p:cNvSpPr>
            <a:spLocks noGrp="1"/>
          </p:cNvSpPr>
          <p:nvPr>
            <p:ph type="title"/>
          </p:nvPr>
        </p:nvSpPr>
        <p:spPr/>
        <p:txBody>
          <a:bodyPr/>
          <a:lstStyle/>
          <a:p>
            <a:r>
              <a:rPr lang="en-US" dirty="0"/>
              <a:t>Who Are These Suppliers?</a:t>
            </a:r>
          </a:p>
        </p:txBody>
      </p:sp>
      <p:sp>
        <p:nvSpPr>
          <p:cNvPr id="4" name="Content Placeholder 3">
            <a:extLst>
              <a:ext uri="{FF2B5EF4-FFF2-40B4-BE49-F238E27FC236}">
                <a16:creationId xmlns:a16="http://schemas.microsoft.com/office/drawing/2014/main" id="{6844767F-EAA9-4FEC-93BC-088AF0E3CC3F}"/>
              </a:ext>
            </a:extLst>
          </p:cNvPr>
          <p:cNvSpPr>
            <a:spLocks noGrp="1"/>
          </p:cNvSpPr>
          <p:nvPr>
            <p:ph sz="quarter" idx="12"/>
          </p:nvPr>
        </p:nvSpPr>
        <p:spPr>
          <a:xfrm>
            <a:off x="533398" y="1311425"/>
            <a:ext cx="10103841" cy="4387360"/>
          </a:xfrm>
        </p:spPr>
        <p:txBody>
          <a:bodyPr/>
          <a:lstStyle/>
          <a:p>
            <a:r>
              <a:rPr lang="en-US" sz="2000" b="1" dirty="0">
                <a:solidFill>
                  <a:srgbClr val="C00000"/>
                </a:solidFill>
              </a:rPr>
              <a:t>Category 1</a:t>
            </a:r>
            <a:r>
              <a:rPr lang="en-US" sz="2000" dirty="0">
                <a:solidFill>
                  <a:srgbClr val="C00000"/>
                </a:solidFill>
              </a:rPr>
              <a:t>:</a:t>
            </a:r>
            <a:r>
              <a:rPr lang="en-US" sz="2000" dirty="0"/>
              <a:t> The contractor shall obtain such parts from</a:t>
            </a:r>
          </a:p>
          <a:p>
            <a:pPr lvl="1"/>
            <a:r>
              <a:rPr lang="en-US" sz="2000" dirty="0"/>
              <a:t>the original manufacturer</a:t>
            </a:r>
          </a:p>
          <a:p>
            <a:pPr lvl="1"/>
            <a:r>
              <a:rPr lang="en-US" sz="2000" dirty="0"/>
              <a:t>their authorized suppliers</a:t>
            </a:r>
          </a:p>
          <a:p>
            <a:pPr lvl="1"/>
            <a:r>
              <a:rPr lang="en-US" sz="2000" dirty="0"/>
              <a:t>or from suppliers that obtain such parts </a:t>
            </a:r>
            <a:r>
              <a:rPr lang="en-US" sz="2000" dirty="0">
                <a:solidFill>
                  <a:srgbClr val="FF0000"/>
                </a:solidFill>
              </a:rPr>
              <a:t>exclusively (directly)</a:t>
            </a:r>
            <a:r>
              <a:rPr lang="en-US" sz="2000" dirty="0"/>
              <a:t> from the original manufacturers of the parts or their authorized dealers.</a:t>
            </a:r>
          </a:p>
          <a:p>
            <a:endParaRPr lang="en-US" sz="2000" dirty="0"/>
          </a:p>
          <a:p>
            <a:r>
              <a:rPr lang="en-US" sz="2000" b="1" dirty="0">
                <a:solidFill>
                  <a:srgbClr val="C00000"/>
                </a:solidFill>
              </a:rPr>
              <a:t>Category 2</a:t>
            </a:r>
            <a:r>
              <a:rPr lang="en-US" sz="2000" dirty="0">
                <a:solidFill>
                  <a:srgbClr val="C00000"/>
                </a:solidFill>
              </a:rPr>
              <a:t>:</a:t>
            </a:r>
            <a:r>
              <a:rPr lang="en-US" sz="2000" dirty="0"/>
              <a:t> The contractor shall obtain such parts from suppliers identified by the contractor as </a:t>
            </a:r>
            <a:r>
              <a:rPr lang="en-US" sz="2000" dirty="0">
                <a:solidFill>
                  <a:srgbClr val="FF0000"/>
                </a:solidFill>
                <a:highlight>
                  <a:srgbClr val="FFFF00"/>
                </a:highlight>
              </a:rPr>
              <a:t>contractor-approved</a:t>
            </a:r>
            <a:r>
              <a:rPr lang="en-US" sz="2000" dirty="0">
                <a:solidFill>
                  <a:srgbClr val="FF0000"/>
                </a:solidFill>
              </a:rPr>
              <a:t> </a:t>
            </a:r>
            <a:r>
              <a:rPr lang="en-US" sz="2000" dirty="0"/>
              <a:t>suppliers, subject to certain conditions (such as test and inspection).</a:t>
            </a:r>
          </a:p>
          <a:p>
            <a:endParaRPr lang="en-US" sz="2000" dirty="0"/>
          </a:p>
          <a:p>
            <a:r>
              <a:rPr lang="en-US" sz="2000" b="1" dirty="0">
                <a:solidFill>
                  <a:srgbClr val="C00000"/>
                </a:solidFill>
              </a:rPr>
              <a:t>Category 3</a:t>
            </a:r>
            <a:r>
              <a:rPr lang="en-US" sz="2000" dirty="0">
                <a:solidFill>
                  <a:srgbClr val="C00000"/>
                </a:solidFill>
              </a:rPr>
              <a:t>:</a:t>
            </a:r>
            <a:r>
              <a:rPr lang="en-US" sz="2000" dirty="0"/>
              <a:t> The contractor may buy such electronic parts subject to certain conditions</a:t>
            </a:r>
          </a:p>
        </p:txBody>
      </p:sp>
      <p:pic>
        <p:nvPicPr>
          <p:cNvPr id="6" name="Picture 5">
            <a:extLst>
              <a:ext uri="{FF2B5EF4-FFF2-40B4-BE49-F238E27FC236}">
                <a16:creationId xmlns:a16="http://schemas.microsoft.com/office/drawing/2014/main" id="{5FC7F7B5-3E41-4CEC-AA85-FA0B2FDA13B7}"/>
              </a:ext>
            </a:extLst>
          </p:cNvPr>
          <p:cNvPicPr>
            <a:picLocks noChangeAspect="1"/>
          </p:cNvPicPr>
          <p:nvPr/>
        </p:nvPicPr>
        <p:blipFill>
          <a:blip r:embed="rId2"/>
          <a:stretch>
            <a:fillRect/>
          </a:stretch>
        </p:blipFill>
        <p:spPr>
          <a:xfrm>
            <a:off x="8542205" y="799318"/>
            <a:ext cx="2796062" cy="1255985"/>
          </a:xfrm>
          <a:prstGeom prst="rect">
            <a:avLst/>
          </a:prstGeom>
        </p:spPr>
      </p:pic>
      <p:sp>
        <p:nvSpPr>
          <p:cNvPr id="5" name="TextBox 4">
            <a:extLst>
              <a:ext uri="{FF2B5EF4-FFF2-40B4-BE49-F238E27FC236}">
                <a16:creationId xmlns:a16="http://schemas.microsoft.com/office/drawing/2014/main" id="{D5A37943-7F8A-4379-B7EE-18EED92A50EE}"/>
              </a:ext>
            </a:extLst>
          </p:cNvPr>
          <p:cNvSpPr txBox="1"/>
          <p:nvPr/>
        </p:nvSpPr>
        <p:spPr>
          <a:xfrm>
            <a:off x="2801273" y="5421786"/>
            <a:ext cx="4975321" cy="276999"/>
          </a:xfrm>
          <a:prstGeom prst="rect">
            <a:avLst/>
          </a:prstGeom>
          <a:solidFill>
            <a:srgbClr val="FFFF99"/>
          </a:solidFill>
        </p:spPr>
        <p:txBody>
          <a:bodyPr wrap="square" rtlCol="0">
            <a:spAutoFit/>
          </a:bodyPr>
          <a:lstStyle/>
          <a:p>
            <a:r>
              <a:rPr lang="en-US" sz="1200" dirty="0"/>
              <a:t>NOTE: Category 2 and 3 suppliers may require prior approval by MFC</a:t>
            </a:r>
          </a:p>
        </p:txBody>
      </p:sp>
    </p:spTree>
    <p:extLst>
      <p:ext uri="{BB962C8B-B14F-4D97-AF65-F5344CB8AC3E}">
        <p14:creationId xmlns:p14="http://schemas.microsoft.com/office/powerpoint/2010/main" val="3549286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260080" y="1308962"/>
            <a:ext cx="9304912" cy="3761030"/>
          </a:xfrm>
        </p:spPr>
        <p:txBody>
          <a:bodyPr/>
          <a:lstStyle/>
          <a:p>
            <a:r>
              <a:rPr lang="en-US" sz="2000" dirty="0"/>
              <a:t>Category 1: - normal processes</a:t>
            </a:r>
          </a:p>
          <a:p>
            <a:endParaRPr lang="en-US" sz="1200" dirty="0"/>
          </a:p>
          <a:p>
            <a:r>
              <a:rPr lang="en-US" sz="2000" dirty="0"/>
              <a:t>Category 2: - identified by the Contractor as contractor-approved suppliers: </a:t>
            </a:r>
          </a:p>
          <a:p>
            <a:pPr lvl="1"/>
            <a:r>
              <a:rPr lang="en-US" sz="1600" dirty="0"/>
              <a:t>For identifying and approving such contractor approved suppliers, the </a:t>
            </a:r>
            <a:r>
              <a:rPr lang="en-US" sz="1600" dirty="0">
                <a:solidFill>
                  <a:srgbClr val="FF0000"/>
                </a:solidFill>
              </a:rPr>
              <a:t>contractor</a:t>
            </a:r>
            <a:r>
              <a:rPr lang="en-US" sz="1600" dirty="0"/>
              <a:t> uses </a:t>
            </a:r>
            <a:r>
              <a:rPr lang="en-US" sz="1600" i="1" u="sng" dirty="0"/>
              <a:t>established counterfeit prevention industry standards and processes </a:t>
            </a:r>
            <a:r>
              <a:rPr lang="en-US" sz="1600" dirty="0"/>
              <a:t>(including </a:t>
            </a:r>
            <a:r>
              <a:rPr lang="en-US" sz="1600" dirty="0">
                <a:solidFill>
                  <a:srgbClr val="FF0000"/>
                </a:solidFill>
              </a:rPr>
              <a:t>inspection, testing</a:t>
            </a:r>
            <a:r>
              <a:rPr lang="en-US" sz="1600" dirty="0"/>
              <a:t>, and authentication)</a:t>
            </a:r>
          </a:p>
          <a:p>
            <a:pPr lvl="1"/>
            <a:r>
              <a:rPr lang="en-US" sz="1600" dirty="0"/>
              <a:t>The </a:t>
            </a:r>
            <a:r>
              <a:rPr lang="en-US" sz="1600" dirty="0">
                <a:solidFill>
                  <a:srgbClr val="FF0000"/>
                </a:solidFill>
              </a:rPr>
              <a:t>contractor</a:t>
            </a:r>
            <a:r>
              <a:rPr lang="en-US" sz="1600" dirty="0"/>
              <a:t> assumes </a:t>
            </a:r>
            <a:r>
              <a:rPr lang="en-US" sz="1600" dirty="0">
                <a:solidFill>
                  <a:srgbClr val="FF0000"/>
                </a:solidFill>
              </a:rPr>
              <a:t>responsibility</a:t>
            </a:r>
            <a:r>
              <a:rPr lang="en-US" sz="1600" dirty="0"/>
              <a:t> for the authenticity of parts</a:t>
            </a:r>
          </a:p>
          <a:p>
            <a:pPr lvl="1"/>
            <a:r>
              <a:rPr lang="en-US" sz="1600" dirty="0"/>
              <a:t>The selection of such contractor-approved suppliers is subject to </a:t>
            </a:r>
            <a:r>
              <a:rPr lang="en-US" sz="1600" dirty="0">
                <a:solidFill>
                  <a:srgbClr val="FF0000"/>
                </a:solidFill>
              </a:rPr>
              <a:t>review and audit and approval by the contracting officer</a:t>
            </a:r>
            <a:r>
              <a:rPr lang="en-US" sz="1600" dirty="0"/>
              <a:t>.</a:t>
            </a:r>
          </a:p>
        </p:txBody>
      </p:sp>
      <p:sp>
        <p:nvSpPr>
          <p:cNvPr id="5" name="TextBox 4"/>
          <p:cNvSpPr txBox="1"/>
          <p:nvPr/>
        </p:nvSpPr>
        <p:spPr>
          <a:xfrm>
            <a:off x="3620459" y="310770"/>
            <a:ext cx="4168129" cy="584775"/>
          </a:xfrm>
          <a:prstGeom prst="rect">
            <a:avLst/>
          </a:prstGeom>
          <a:noFill/>
        </p:spPr>
        <p:txBody>
          <a:bodyPr wrap="none" rtlCol="0">
            <a:spAutoFit/>
          </a:bodyPr>
          <a:lstStyle/>
          <a:p>
            <a:r>
              <a:rPr lang="en-US" sz="3200" b="1" dirty="0">
                <a:solidFill>
                  <a:schemeClr val="tx2"/>
                </a:solidFill>
              </a:rPr>
              <a:t>Source Qualification</a:t>
            </a:r>
          </a:p>
        </p:txBody>
      </p:sp>
      <p:sp>
        <p:nvSpPr>
          <p:cNvPr id="4" name="Footer Placeholder 3"/>
          <p:cNvSpPr>
            <a:spLocks noGrp="1"/>
          </p:cNvSpPr>
          <p:nvPr>
            <p:ph type="ftr" sz="quarter" idx="10"/>
          </p:nvPr>
        </p:nvSpPr>
        <p:spPr/>
        <p:txBody>
          <a:bodyPr/>
          <a:lstStyle/>
          <a:p>
            <a:endParaRPr lang="en-US"/>
          </a:p>
          <a:p>
            <a:endParaRPr lang="en-US"/>
          </a:p>
        </p:txBody>
      </p:sp>
      <p:pic>
        <p:nvPicPr>
          <p:cNvPr id="6" name="Picture 5">
            <a:extLst>
              <a:ext uri="{FF2B5EF4-FFF2-40B4-BE49-F238E27FC236}">
                <a16:creationId xmlns:a16="http://schemas.microsoft.com/office/drawing/2014/main" id="{BA85F09E-C4DD-4B9B-AEC4-5A0ACDF3013A}"/>
              </a:ext>
            </a:extLst>
          </p:cNvPr>
          <p:cNvPicPr>
            <a:picLocks noChangeAspect="1"/>
          </p:cNvPicPr>
          <p:nvPr/>
        </p:nvPicPr>
        <p:blipFill>
          <a:blip r:embed="rId2"/>
          <a:stretch>
            <a:fillRect/>
          </a:stretch>
        </p:blipFill>
        <p:spPr>
          <a:xfrm>
            <a:off x="2979774" y="4305800"/>
            <a:ext cx="2040474" cy="1528386"/>
          </a:xfrm>
          <a:prstGeom prst="rect">
            <a:avLst/>
          </a:prstGeom>
        </p:spPr>
      </p:pic>
      <p:pic>
        <p:nvPicPr>
          <p:cNvPr id="8" name="Picture 7">
            <a:extLst>
              <a:ext uri="{FF2B5EF4-FFF2-40B4-BE49-F238E27FC236}">
                <a16:creationId xmlns:a16="http://schemas.microsoft.com/office/drawing/2014/main" id="{099F31DF-E0E9-4731-9489-6E4176C12139}"/>
              </a:ext>
            </a:extLst>
          </p:cNvPr>
          <p:cNvPicPr>
            <a:picLocks noChangeAspect="1"/>
          </p:cNvPicPr>
          <p:nvPr/>
        </p:nvPicPr>
        <p:blipFill>
          <a:blip r:embed="rId3"/>
          <a:stretch>
            <a:fillRect/>
          </a:stretch>
        </p:blipFill>
        <p:spPr>
          <a:xfrm>
            <a:off x="6096000" y="4360380"/>
            <a:ext cx="3209925" cy="1419225"/>
          </a:xfrm>
          <a:prstGeom prst="rect">
            <a:avLst/>
          </a:prstGeom>
        </p:spPr>
      </p:pic>
    </p:spTree>
    <p:extLst>
      <p:ext uri="{BB962C8B-B14F-4D97-AF65-F5344CB8AC3E}">
        <p14:creationId xmlns:p14="http://schemas.microsoft.com/office/powerpoint/2010/main" val="17809485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981200" y="1072039"/>
            <a:ext cx="8229600" cy="2536079"/>
          </a:xfrm>
        </p:spPr>
        <p:txBody>
          <a:bodyPr/>
          <a:lstStyle/>
          <a:p>
            <a:r>
              <a:rPr lang="en-US" sz="2400" dirty="0"/>
              <a:t>Category 3: - </a:t>
            </a:r>
          </a:p>
          <a:p>
            <a:pPr lvl="1"/>
            <a:r>
              <a:rPr lang="en-US" sz="1800" i="1" u="sng" dirty="0">
                <a:solidFill>
                  <a:srgbClr val="FF0000"/>
                </a:solidFill>
              </a:rPr>
              <a:t>Promptly notify the Contracting Officer in writing</a:t>
            </a:r>
            <a:r>
              <a:rPr lang="en-US" sz="1800" dirty="0"/>
              <a:t>.</a:t>
            </a:r>
          </a:p>
          <a:p>
            <a:pPr lvl="1"/>
            <a:r>
              <a:rPr lang="en-US" sz="1800" dirty="0"/>
              <a:t>Be responsible for </a:t>
            </a:r>
            <a:r>
              <a:rPr lang="en-US" sz="1800" dirty="0">
                <a:solidFill>
                  <a:srgbClr val="FF0000"/>
                </a:solidFill>
              </a:rPr>
              <a:t>inspection, testing</a:t>
            </a:r>
            <a:r>
              <a:rPr lang="en-US" sz="1800" dirty="0"/>
              <a:t>, and authentication, in accordance with existing applicable industry standards</a:t>
            </a:r>
          </a:p>
          <a:p>
            <a:pPr lvl="1"/>
            <a:r>
              <a:rPr lang="en-US" sz="1800" dirty="0"/>
              <a:t>Make documentation of inspection, testing, and authentication of such electronic parts available to the Government upon request</a:t>
            </a:r>
          </a:p>
          <a:p>
            <a:pPr lvl="1"/>
            <a:endParaRPr lang="en-US" sz="2000" dirty="0"/>
          </a:p>
        </p:txBody>
      </p:sp>
      <p:sp>
        <p:nvSpPr>
          <p:cNvPr id="4" name="TextBox 3"/>
          <p:cNvSpPr txBox="1"/>
          <p:nvPr/>
        </p:nvSpPr>
        <p:spPr>
          <a:xfrm>
            <a:off x="3541644" y="119270"/>
            <a:ext cx="4168129" cy="584775"/>
          </a:xfrm>
          <a:prstGeom prst="rect">
            <a:avLst/>
          </a:prstGeom>
          <a:noFill/>
        </p:spPr>
        <p:txBody>
          <a:bodyPr wrap="none" rtlCol="0">
            <a:spAutoFit/>
          </a:bodyPr>
          <a:lstStyle/>
          <a:p>
            <a:r>
              <a:rPr lang="en-US" sz="3200" b="1" dirty="0">
                <a:solidFill>
                  <a:schemeClr val="tx2"/>
                </a:solidFill>
              </a:rPr>
              <a:t>Source Qualification</a:t>
            </a:r>
          </a:p>
        </p:txBody>
      </p:sp>
      <p:sp>
        <p:nvSpPr>
          <p:cNvPr id="5" name="Footer Placeholder 4"/>
          <p:cNvSpPr>
            <a:spLocks noGrp="1"/>
          </p:cNvSpPr>
          <p:nvPr>
            <p:ph type="ftr" sz="quarter" idx="10"/>
          </p:nvPr>
        </p:nvSpPr>
        <p:spPr/>
        <p:txBody>
          <a:bodyPr/>
          <a:lstStyle/>
          <a:p>
            <a:endParaRPr lang="en-US"/>
          </a:p>
          <a:p>
            <a:endParaRPr lang="en-US"/>
          </a:p>
        </p:txBody>
      </p:sp>
      <p:pic>
        <p:nvPicPr>
          <p:cNvPr id="7" name="Picture 6">
            <a:extLst>
              <a:ext uri="{FF2B5EF4-FFF2-40B4-BE49-F238E27FC236}">
                <a16:creationId xmlns:a16="http://schemas.microsoft.com/office/drawing/2014/main" id="{C171E397-784D-473E-9A3B-B49184EE3616}"/>
              </a:ext>
            </a:extLst>
          </p:cNvPr>
          <p:cNvPicPr>
            <a:picLocks noChangeAspect="1"/>
          </p:cNvPicPr>
          <p:nvPr/>
        </p:nvPicPr>
        <p:blipFill>
          <a:blip r:embed="rId2"/>
          <a:stretch>
            <a:fillRect/>
          </a:stretch>
        </p:blipFill>
        <p:spPr>
          <a:xfrm>
            <a:off x="3840333" y="3209147"/>
            <a:ext cx="4072888" cy="2795983"/>
          </a:xfrm>
          <a:prstGeom prst="rect">
            <a:avLst/>
          </a:prstGeom>
        </p:spPr>
      </p:pic>
      <p:sp>
        <p:nvSpPr>
          <p:cNvPr id="10" name="TextBox 9">
            <a:extLst>
              <a:ext uri="{FF2B5EF4-FFF2-40B4-BE49-F238E27FC236}">
                <a16:creationId xmlns:a16="http://schemas.microsoft.com/office/drawing/2014/main" id="{8DD014C8-BA92-4F1D-AAC2-E9959FF56396}"/>
              </a:ext>
            </a:extLst>
          </p:cNvPr>
          <p:cNvSpPr txBox="1"/>
          <p:nvPr/>
        </p:nvSpPr>
        <p:spPr>
          <a:xfrm>
            <a:off x="8021330" y="4344958"/>
            <a:ext cx="979275" cy="461665"/>
          </a:xfrm>
          <a:prstGeom prst="rect">
            <a:avLst/>
          </a:prstGeom>
          <a:noFill/>
        </p:spPr>
        <p:txBody>
          <a:bodyPr wrap="square" rtlCol="0">
            <a:spAutoFit/>
          </a:bodyPr>
          <a:lstStyle/>
          <a:p>
            <a:pPr algn="ctr" eaLnBrk="0" fontAlgn="base" hangingPunct="0">
              <a:spcBef>
                <a:spcPct val="0"/>
              </a:spcBef>
              <a:spcAft>
                <a:spcPct val="0"/>
              </a:spcAft>
            </a:pPr>
            <a:r>
              <a:rPr lang="en-US" sz="1200" b="1" dirty="0">
                <a:solidFill>
                  <a:srgbClr val="FF0000"/>
                </a:solidFill>
                <a:ea typeface="ＭＳ Ｐゴシック" pitchFamily="-112" charset="-128"/>
              </a:rPr>
              <a:t>Secondary Sources</a:t>
            </a:r>
          </a:p>
        </p:txBody>
      </p:sp>
      <p:sp>
        <p:nvSpPr>
          <p:cNvPr id="11" name="Arrow: Down 10">
            <a:extLst>
              <a:ext uri="{FF2B5EF4-FFF2-40B4-BE49-F238E27FC236}">
                <a16:creationId xmlns:a16="http://schemas.microsoft.com/office/drawing/2014/main" id="{5FB2C31C-752B-4DDA-9B05-F82C04B0B1D1}"/>
              </a:ext>
            </a:extLst>
          </p:cNvPr>
          <p:cNvSpPr/>
          <p:nvPr/>
        </p:nvSpPr>
        <p:spPr>
          <a:xfrm>
            <a:off x="8372550" y="4883409"/>
            <a:ext cx="276837" cy="1121721"/>
          </a:xfrm>
          <a:prstGeom prst="downArrow">
            <a:avLst/>
          </a:prstGeom>
          <a:solidFill>
            <a:srgbClr val="FF0000"/>
          </a:solidFill>
          <a:ln w="12700" cap="flat" cmpd="sng" algn="ctr">
            <a:noFill/>
            <a:prstDash val="solid"/>
            <a:miter lim="800000"/>
          </a:ln>
          <a:effectLst/>
        </p:spPr>
        <p:txBody>
          <a:bodyPr rtlCol="0" anchor="ctr"/>
          <a:lstStyle/>
          <a:p>
            <a:pPr algn="ctr"/>
            <a:endParaRPr lang="en-US" kern="0" dirty="0">
              <a:solidFill>
                <a:prstClr val="white"/>
              </a:solidFill>
              <a:ea typeface="ＭＳ Ｐゴシック" pitchFamily="-112" charset="-128"/>
            </a:endParaRPr>
          </a:p>
        </p:txBody>
      </p:sp>
    </p:spTree>
    <p:extLst>
      <p:ext uri="{BB962C8B-B14F-4D97-AF65-F5344CB8AC3E}">
        <p14:creationId xmlns:p14="http://schemas.microsoft.com/office/powerpoint/2010/main" val="39080034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EA138-0390-48F2-B561-604D678416C5}"/>
              </a:ext>
            </a:extLst>
          </p:cNvPr>
          <p:cNvSpPr>
            <a:spLocks noGrp="1"/>
          </p:cNvSpPr>
          <p:nvPr>
            <p:ph type="title"/>
          </p:nvPr>
        </p:nvSpPr>
        <p:spPr/>
        <p:txBody>
          <a:bodyPr/>
          <a:lstStyle/>
          <a:p>
            <a:pPr algn="ctr"/>
            <a:r>
              <a:rPr lang="en-US" sz="3600" dirty="0"/>
              <a:t>Contractor-Approved Supplier Procurements Test/Inspection</a:t>
            </a:r>
          </a:p>
        </p:txBody>
      </p:sp>
      <p:sp>
        <p:nvSpPr>
          <p:cNvPr id="4" name="Content Placeholder 3">
            <a:extLst>
              <a:ext uri="{FF2B5EF4-FFF2-40B4-BE49-F238E27FC236}">
                <a16:creationId xmlns:a16="http://schemas.microsoft.com/office/drawing/2014/main" id="{281C59F2-29B7-4B99-8D61-5DBF8E1304A1}"/>
              </a:ext>
            </a:extLst>
          </p:cNvPr>
          <p:cNvSpPr>
            <a:spLocks noGrp="1"/>
          </p:cNvSpPr>
          <p:nvPr>
            <p:ph sz="quarter" idx="12"/>
          </p:nvPr>
        </p:nvSpPr>
        <p:spPr>
          <a:xfrm>
            <a:off x="602874" y="1605039"/>
            <a:ext cx="10638374" cy="4387360"/>
          </a:xfrm>
        </p:spPr>
        <p:txBody>
          <a:bodyPr/>
          <a:lstStyle/>
          <a:p>
            <a:endParaRPr lang="en-US" sz="1600" dirty="0"/>
          </a:p>
          <a:p>
            <a:pPr marL="285750" indent="-285750">
              <a:buFont typeface="Arial" panose="020B0604020202020204" pitchFamily="34" charset="0"/>
              <a:buChar char="•"/>
            </a:pPr>
            <a:r>
              <a:rPr lang="en-US" sz="1600" dirty="0"/>
              <a:t>For EEE components purchased from a source not authorized by the OCM and/or the OEM MFC requires the  use the test and inspection methods defined in the AS6171 Standard (Test Methods Standard; General Requirements, Suspect/Counterfeit, Electrical, Electronic, and Electromechanical Parts), Moderate Risk, Model 2 from Tables 6A, 6B and 7. The AS6171 risk model shall not need to be used.</a:t>
            </a:r>
          </a:p>
          <a:p>
            <a:pPr marL="971550" lvl="1" indent="-285750"/>
            <a:r>
              <a:rPr lang="en-US" sz="1400" dirty="0"/>
              <a:t>The minimum test requirements and sample sizes are summarized in the table on the following page. </a:t>
            </a:r>
          </a:p>
          <a:p>
            <a:pPr marL="971550" lvl="1" indent="-285750"/>
            <a:r>
              <a:rPr lang="en-US" sz="1400" dirty="0"/>
              <a:t>Test and inspections can be added but not deleted.</a:t>
            </a:r>
          </a:p>
          <a:p>
            <a:pPr marL="285750" indent="-285750">
              <a:buFont typeface="Arial" panose="020B0604020202020204" pitchFamily="34" charset="0"/>
              <a:buChar char="•"/>
            </a:pPr>
            <a:r>
              <a:rPr lang="en-US" sz="1600" dirty="0"/>
              <a:t>It is preferred that the test house be certificated to the test methods being performed per ISO 17025. </a:t>
            </a:r>
          </a:p>
          <a:p>
            <a:pPr marL="285750" indent="-285750">
              <a:buFont typeface="Arial" panose="020B0604020202020204" pitchFamily="34" charset="0"/>
              <a:buChar char="•"/>
            </a:pPr>
            <a:r>
              <a:rPr lang="en-US" sz="1600" dirty="0"/>
              <a:t>Testing shall not be performed by the independent distributor where the parts are procured. An independent 3rd party test house shall be used to prevent conflict of interest in test results. </a:t>
            </a:r>
          </a:p>
        </p:txBody>
      </p:sp>
    </p:spTree>
    <p:extLst>
      <p:ext uri="{BB962C8B-B14F-4D97-AF65-F5344CB8AC3E}">
        <p14:creationId xmlns:p14="http://schemas.microsoft.com/office/powerpoint/2010/main" val="1539320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ACDA61-F3B7-442D-AC51-D36BC5C58432}"/>
              </a:ext>
            </a:extLst>
          </p:cNvPr>
          <p:cNvSpPr>
            <a:spLocks noGrp="1"/>
          </p:cNvSpPr>
          <p:nvPr>
            <p:ph type="title"/>
          </p:nvPr>
        </p:nvSpPr>
        <p:spPr/>
        <p:txBody>
          <a:bodyPr/>
          <a:lstStyle/>
          <a:p>
            <a:r>
              <a:rPr lang="en-US" dirty="0"/>
              <a:t>Electronics Minimum Test Requirements</a:t>
            </a:r>
          </a:p>
        </p:txBody>
      </p:sp>
      <p:pic>
        <p:nvPicPr>
          <p:cNvPr id="5" name="Picture 4">
            <a:extLst>
              <a:ext uri="{FF2B5EF4-FFF2-40B4-BE49-F238E27FC236}">
                <a16:creationId xmlns:a16="http://schemas.microsoft.com/office/drawing/2014/main" id="{2DFA3F84-A67F-420B-A290-1A5C489DAC73}"/>
              </a:ext>
            </a:extLst>
          </p:cNvPr>
          <p:cNvPicPr>
            <a:picLocks noChangeAspect="1"/>
          </p:cNvPicPr>
          <p:nvPr/>
        </p:nvPicPr>
        <p:blipFill>
          <a:blip r:embed="rId2"/>
          <a:stretch>
            <a:fillRect/>
          </a:stretch>
        </p:blipFill>
        <p:spPr>
          <a:xfrm>
            <a:off x="522494" y="1172083"/>
            <a:ext cx="7621002" cy="4513834"/>
          </a:xfrm>
          <a:prstGeom prst="rect">
            <a:avLst/>
          </a:prstGeom>
        </p:spPr>
      </p:pic>
      <p:sp>
        <p:nvSpPr>
          <p:cNvPr id="6" name="TextBox 5">
            <a:extLst>
              <a:ext uri="{FF2B5EF4-FFF2-40B4-BE49-F238E27FC236}">
                <a16:creationId xmlns:a16="http://schemas.microsoft.com/office/drawing/2014/main" id="{36140B9A-3BE2-4CE3-996B-59FAEC487DA7}"/>
              </a:ext>
            </a:extLst>
          </p:cNvPr>
          <p:cNvSpPr txBox="1"/>
          <p:nvPr/>
        </p:nvSpPr>
        <p:spPr>
          <a:xfrm>
            <a:off x="981512" y="5846653"/>
            <a:ext cx="6948594" cy="369332"/>
          </a:xfrm>
          <a:prstGeom prst="rect">
            <a:avLst/>
          </a:prstGeom>
          <a:noFill/>
        </p:spPr>
        <p:txBody>
          <a:bodyPr wrap="square" rtlCol="0">
            <a:spAutoFit/>
          </a:bodyPr>
          <a:lstStyle/>
          <a:p>
            <a:pPr algn="ctr"/>
            <a:r>
              <a:rPr lang="en-US" sz="900" dirty="0">
                <a:solidFill>
                  <a:schemeClr val="tx2"/>
                </a:solidFill>
              </a:rPr>
              <a:t>From Command Media 4-2-072,</a:t>
            </a:r>
            <a:r>
              <a:rPr lang="en-US" sz="900" b="1" dirty="0">
                <a:solidFill>
                  <a:schemeClr val="tx2"/>
                </a:solidFill>
              </a:rPr>
              <a:t> </a:t>
            </a:r>
            <a:r>
              <a:rPr lang="en-US" sz="900" dirty="0">
                <a:solidFill>
                  <a:schemeClr val="tx2"/>
                </a:solidFill>
              </a:rPr>
              <a:t>COUNTERFEIT AVOIDANCE AND SECONDARY SOURCE PROCUREMENTS</a:t>
            </a:r>
          </a:p>
          <a:p>
            <a:pPr algn="ctr"/>
            <a:r>
              <a:rPr lang="en-US" sz="900" dirty="0">
                <a:solidFill>
                  <a:schemeClr val="tx2"/>
                </a:solidFill>
              </a:rPr>
              <a:t> </a:t>
            </a:r>
          </a:p>
        </p:txBody>
      </p:sp>
      <p:sp>
        <p:nvSpPr>
          <p:cNvPr id="7" name="TextBox 6">
            <a:extLst>
              <a:ext uri="{FF2B5EF4-FFF2-40B4-BE49-F238E27FC236}">
                <a16:creationId xmlns:a16="http://schemas.microsoft.com/office/drawing/2014/main" id="{DC7B839E-5F74-4780-AF15-84D61259E7FA}"/>
              </a:ext>
            </a:extLst>
          </p:cNvPr>
          <p:cNvSpPr txBox="1"/>
          <p:nvPr/>
        </p:nvSpPr>
        <p:spPr>
          <a:xfrm>
            <a:off x="8382956" y="1740673"/>
            <a:ext cx="3059393" cy="1477328"/>
          </a:xfrm>
          <a:prstGeom prst="rect">
            <a:avLst/>
          </a:prstGeom>
          <a:solidFill>
            <a:schemeClr val="accent6">
              <a:lumMod val="20000"/>
              <a:lumOff val="80000"/>
            </a:schemeClr>
          </a:solidFill>
          <a:ln>
            <a:solidFill>
              <a:schemeClr val="tx2"/>
            </a:solidFill>
          </a:ln>
          <a:effectLst>
            <a:outerShdw blurRad="76200" dir="18900000" sy="23000" kx="-1200000" algn="bl" rotWithShape="0">
              <a:prstClr val="black">
                <a:alpha val="20000"/>
              </a:prstClr>
            </a:outerShdw>
          </a:effectLst>
        </p:spPr>
        <p:txBody>
          <a:bodyPr wrap="square" rtlCol="0">
            <a:spAutoFit/>
          </a:bodyPr>
          <a:lstStyle/>
          <a:p>
            <a:pPr algn="ctr"/>
            <a:r>
              <a:rPr lang="en-US" dirty="0">
                <a:solidFill>
                  <a:schemeClr val="tx2"/>
                </a:solidFill>
              </a:rPr>
              <a:t>For procurements from Secondary Sources or a supplier who refuses the </a:t>
            </a:r>
            <a:r>
              <a:rPr lang="en-US" sz="1600" dirty="0">
                <a:solidFill>
                  <a:schemeClr val="tx2"/>
                </a:solidFill>
              </a:rPr>
              <a:t>DFARS252.246-7007/7008</a:t>
            </a:r>
            <a:r>
              <a:rPr lang="en-US" dirty="0">
                <a:solidFill>
                  <a:schemeClr val="tx2"/>
                </a:solidFill>
              </a:rPr>
              <a:t> flow down.</a:t>
            </a:r>
          </a:p>
        </p:txBody>
      </p:sp>
      <p:pic>
        <p:nvPicPr>
          <p:cNvPr id="10" name="Picture 9">
            <a:extLst>
              <a:ext uri="{FF2B5EF4-FFF2-40B4-BE49-F238E27FC236}">
                <a16:creationId xmlns:a16="http://schemas.microsoft.com/office/drawing/2014/main" id="{727CCBBE-C1E1-46FF-9AE4-7F8B59E19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0353" y="3647249"/>
            <a:ext cx="2379167" cy="1696537"/>
          </a:xfrm>
          <a:prstGeom prst="rect">
            <a:avLst/>
          </a:prstGeom>
        </p:spPr>
      </p:pic>
    </p:spTree>
    <p:extLst>
      <p:ext uri="{BB962C8B-B14F-4D97-AF65-F5344CB8AC3E}">
        <p14:creationId xmlns:p14="http://schemas.microsoft.com/office/powerpoint/2010/main" val="2770010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289E38-48F6-4CE6-BE72-D8CBBAE73CD8}"/>
              </a:ext>
            </a:extLst>
          </p:cNvPr>
          <p:cNvSpPr>
            <a:spLocks noGrp="1"/>
          </p:cNvSpPr>
          <p:nvPr>
            <p:ph type="title"/>
          </p:nvPr>
        </p:nvSpPr>
        <p:spPr/>
        <p:txBody>
          <a:bodyPr/>
          <a:lstStyle/>
          <a:p>
            <a:r>
              <a:rPr lang="en-US" dirty="0"/>
              <a:t>Summary</a:t>
            </a:r>
          </a:p>
        </p:txBody>
      </p:sp>
      <p:sp>
        <p:nvSpPr>
          <p:cNvPr id="4" name="Content Placeholder 3">
            <a:extLst>
              <a:ext uri="{FF2B5EF4-FFF2-40B4-BE49-F238E27FC236}">
                <a16:creationId xmlns:a16="http://schemas.microsoft.com/office/drawing/2014/main" id="{F41E9D31-8780-4EEF-B515-696D9FC801F9}"/>
              </a:ext>
            </a:extLst>
          </p:cNvPr>
          <p:cNvSpPr>
            <a:spLocks noGrp="1"/>
          </p:cNvSpPr>
          <p:nvPr>
            <p:ph sz="quarter" idx="12"/>
          </p:nvPr>
        </p:nvSpPr>
        <p:spPr>
          <a:xfrm>
            <a:off x="533399" y="1311425"/>
            <a:ext cx="10925962" cy="4387360"/>
          </a:xfrm>
        </p:spPr>
        <p:txBody>
          <a:bodyPr/>
          <a:lstStyle/>
          <a:p>
            <a:pPr marL="342900" indent="-342900">
              <a:buFont typeface="+mj-lt"/>
              <a:buAutoNum type="arabicPeriod"/>
            </a:pPr>
            <a:r>
              <a:rPr lang="en-US" dirty="0"/>
              <a:t>A contractor-approved supplier can only be used if:</a:t>
            </a:r>
          </a:p>
          <a:p>
            <a:pPr marL="1028700" lvl="1" indent="-342900">
              <a:buFont typeface="+mj-lt"/>
              <a:buAutoNum type="alphaLcParenR"/>
            </a:pPr>
            <a:r>
              <a:rPr lang="en-US" dirty="0"/>
              <a:t>The part being procured is no longer in production AND is not in stock by the OCM or an authorized distributor</a:t>
            </a:r>
          </a:p>
          <a:p>
            <a:pPr marL="1028700" lvl="1" indent="-342900">
              <a:buFont typeface="+mj-lt"/>
              <a:buAutoNum type="alphaLcParenR"/>
            </a:pPr>
            <a:r>
              <a:rPr lang="en-US" dirty="0"/>
              <a:t>Prior approval from MFC, i.e. a waiver to the DFARS requirements, has been obtained if the part is still in production but has excessive lead times that do not support schedules (need for convenience) for a specific procurement</a:t>
            </a:r>
          </a:p>
          <a:p>
            <a:pPr marL="342900" indent="-342900">
              <a:buFont typeface="+mj-lt"/>
              <a:buAutoNum type="arabicPeriod"/>
            </a:pPr>
            <a:r>
              <a:rPr lang="en-US" dirty="0"/>
              <a:t>A contractor-approved supplier must have a site audit to an industry recognized standard. This can include a 3</a:t>
            </a:r>
            <a:r>
              <a:rPr lang="en-US" baseline="30000" dirty="0"/>
              <a:t>rd</a:t>
            </a:r>
            <a:r>
              <a:rPr lang="en-US" dirty="0"/>
              <a:t> party accreditation from an IAF approved certification body</a:t>
            </a:r>
          </a:p>
          <a:p>
            <a:pPr marL="1028700" lvl="1" indent="-342900">
              <a:buFont typeface="+mj-lt"/>
              <a:buAutoNum type="arabicPeriod"/>
            </a:pPr>
            <a:r>
              <a:rPr lang="en-US" dirty="0"/>
              <a:t>AS6081 for electronics</a:t>
            </a:r>
          </a:p>
          <a:p>
            <a:pPr marL="1028700" lvl="1" indent="-342900">
              <a:buFont typeface="+mj-lt"/>
              <a:buAutoNum type="arabicPeriod"/>
            </a:pPr>
            <a:r>
              <a:rPr lang="en-US" dirty="0"/>
              <a:t>AS6174 for other materials</a:t>
            </a:r>
          </a:p>
          <a:p>
            <a:pPr marL="342900" indent="-342900">
              <a:buFont typeface="+mj-lt"/>
              <a:buAutoNum type="arabicPeriod"/>
            </a:pPr>
            <a:r>
              <a:rPr lang="en-US" dirty="0"/>
              <a:t>MFC defined tests and inspections from an independent third party test facility must be accomplished and approved by MFC.</a:t>
            </a:r>
          </a:p>
          <a:p>
            <a:pPr marL="1028700" lvl="1" indent="-342900">
              <a:buFont typeface="+mj-lt"/>
              <a:buAutoNum type="arabicPeriod"/>
            </a:pPr>
            <a:endParaRPr lang="en-US" dirty="0"/>
          </a:p>
        </p:txBody>
      </p:sp>
      <p:pic>
        <p:nvPicPr>
          <p:cNvPr id="5" name="Picture 4">
            <a:extLst>
              <a:ext uri="{FF2B5EF4-FFF2-40B4-BE49-F238E27FC236}">
                <a16:creationId xmlns:a16="http://schemas.microsoft.com/office/drawing/2014/main" id="{8AD4CCB6-258B-462F-A665-0A78D21667A5}"/>
              </a:ext>
            </a:extLst>
          </p:cNvPr>
          <p:cNvPicPr>
            <a:picLocks noChangeAspect="1"/>
          </p:cNvPicPr>
          <p:nvPr/>
        </p:nvPicPr>
        <p:blipFill>
          <a:blip r:embed="rId2"/>
          <a:stretch>
            <a:fillRect/>
          </a:stretch>
        </p:blipFill>
        <p:spPr>
          <a:xfrm>
            <a:off x="8261199" y="4401383"/>
            <a:ext cx="2208262" cy="1708774"/>
          </a:xfrm>
          <a:prstGeom prst="rect">
            <a:avLst/>
          </a:prstGeom>
        </p:spPr>
      </p:pic>
    </p:spTree>
    <p:extLst>
      <p:ext uri="{BB962C8B-B14F-4D97-AF65-F5344CB8AC3E}">
        <p14:creationId xmlns:p14="http://schemas.microsoft.com/office/powerpoint/2010/main" val="4132032769"/>
      </p:ext>
    </p:extLst>
  </p:cSld>
  <p:clrMapOvr>
    <a:masterClrMapping/>
  </p:clrMapOvr>
</p:sld>
</file>

<file path=ppt/theme/theme1.xml><?xml version="1.0" encoding="utf-8"?>
<a:theme xmlns:a="http://schemas.openxmlformats.org/drawingml/2006/main" name="Office Theme">
  <a:themeElements>
    <a:clrScheme name="LMTemplate_Colors">
      <a:dk1>
        <a:srgbClr val="63666A"/>
      </a:dk1>
      <a:lt1>
        <a:sysClr val="window" lastClr="FFFFFF"/>
      </a:lt1>
      <a:dk2>
        <a:srgbClr val="000000"/>
      </a:dk2>
      <a:lt2>
        <a:srgbClr val="E7E6E6"/>
      </a:lt2>
      <a:accent1>
        <a:srgbClr val="002F6C"/>
      </a:accent1>
      <a:accent2>
        <a:srgbClr val="00A3E0"/>
      </a:accent2>
      <a:accent3>
        <a:srgbClr val="007396"/>
      </a:accent3>
      <a:accent4>
        <a:srgbClr val="833177"/>
      </a:accent4>
      <a:accent5>
        <a:srgbClr val="43B02A"/>
      </a:accent5>
      <a:accent6>
        <a:srgbClr val="FFCD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BA055A0-DE46-CF42-A21C-804E59AE4926}" vid="{EF944969-5E05-7641-B1D9-9B5B7AF9FD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61bd46e-921f-4b2f-94f6-3f9bfcdede32">
      <Value>34</Value>
      <Value>33</Value>
      <Value>32</Value>
    </TaxCatchAll>
    <SIPLabel_Specialty xmlns="661bd46e-921f-4b2f-94f6-3f9bfcdede32"/>
    <SIPLabel_TPPI xmlns="661bd46e-921f-4b2f-94f6-3f9bfcdede32" xsi:nil="true"/>
    <TaxKeywordTaxHTField xmlns="661bd46e-921f-4b2f-94f6-3f9bfcdede32">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cf27d6ae-165f-4fd4-82df-b359670c06e5</TermId>
        </TermInfo>
        <TermInfo xmlns="http://schemas.microsoft.com/office/infopath/2007/PartnerControls">
          <TermName xmlns="http://schemas.microsoft.com/office/infopath/2007/PartnerControls">template</TermName>
          <TermId xmlns="http://schemas.microsoft.com/office/infopath/2007/PartnerControls">aa6d2b24-3068-464c-b8a1-9c0912f06071</TermId>
        </TermInfo>
        <TermInfo xmlns="http://schemas.microsoft.com/office/infopath/2007/PartnerControls">
          <TermName xmlns="http://schemas.microsoft.com/office/infopath/2007/PartnerControls">PowerPoint</TermName>
          <TermId xmlns="http://schemas.microsoft.com/office/infopath/2007/PartnerControls">fdd97a65-f75e-49d0-985b-95654da0a884</TermId>
        </TermInfo>
      </Terms>
    </TaxKeywordTaxHTField>
    <SIPLabel_OCI xmlns="661bd46e-921f-4b2f-94f6-3f9bfcdede32" xsi:nil="true"/>
    <Info xmlns="1042a8a7-e606-4d6a-9cd6-c2fbda9658e7">White background on title &amp; end slides</Info>
    <SIPLabel_ECICountry xmlns="661bd46e-921f-4b2f-94f6-3f9bfcdede32"/>
    <SIPLabel xmlns="661bd46e-921f-4b2f-94f6-3f9bfcdede32">
      <Value>Unrestricted</Value>
    </SIPLabe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9BFE13F2C6DC4E8A742168C5E5E2A3" ma:contentTypeVersion="12" ma:contentTypeDescription="Create a new document." ma:contentTypeScope="" ma:versionID="48900e67c0d0066448a8529c3e1c1e65">
  <xsd:schema xmlns:xsd="http://www.w3.org/2001/XMLSchema" xmlns:xs="http://www.w3.org/2001/XMLSchema" xmlns:p="http://schemas.microsoft.com/office/2006/metadata/properties" xmlns:ns2="661bd46e-921f-4b2f-94f6-3f9bfcdede32" xmlns:ns3="1042a8a7-e606-4d6a-9cd6-c2fbda9658e7" targetNamespace="http://schemas.microsoft.com/office/2006/metadata/properties" ma:root="true" ma:fieldsID="7935dc6e203849a374f4e7dc4c1c3403" ns2:_="" ns3:_="">
    <xsd:import namespace="661bd46e-921f-4b2f-94f6-3f9bfcdede32"/>
    <xsd:import namespace="1042a8a7-e606-4d6a-9cd6-c2fbda9658e7"/>
    <xsd:element name="properties">
      <xsd:complexType>
        <xsd:sequence>
          <xsd:element name="documentManagement">
            <xsd:complexType>
              <xsd:all>
                <xsd:element ref="ns2:TaxKeywordTaxHTField" minOccurs="0"/>
                <xsd:element ref="ns2:TaxCatchAll" minOccurs="0"/>
                <xsd:element ref="ns3:Info" minOccurs="0"/>
                <xsd:element ref="ns2:SIPLabel" minOccurs="0"/>
                <xsd:element ref="ns2:SIPLabel_ECICountry" minOccurs="0"/>
                <xsd:element ref="ns2:SIPLabel_OCI" minOccurs="0"/>
                <xsd:element ref="ns2:SIPLabel_TPPI" minOccurs="0"/>
                <xsd:element ref="ns2:SIPLabel_Special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1bd46e-921f-4b2f-94f6-3f9bfcdede3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Enterprise_x0020_Keywords" ma:displayName="Enterprise Keywords" ma:fieldId="{23f27201-bee3-471e-b2e7-b64fd8b7ca38}" ma:taxonomyMulti="true" ma:sspId="5f68076a-9896-4f70-850d-4130ed0339a6"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description="" ma:hidden="true" ma:list="{5dfc3885-0e86-4dcb-a692-351b8f83f0b3}" ma:internalName="TaxCatchAll" ma:showField="CatchAllData" ma:web="661bd46e-921f-4b2f-94f6-3f9bfcdede32">
      <xsd:complexType>
        <xsd:complexContent>
          <xsd:extension base="dms:MultiChoiceLookup">
            <xsd:sequence>
              <xsd:element name="Value" type="dms:Lookup" maxOccurs="unbounded" minOccurs="0" nillable="true"/>
            </xsd:sequence>
          </xsd:extension>
        </xsd:complexContent>
      </xsd:complexType>
    </xsd:element>
    <xsd:element name="SIPLabel" ma:index="12" nillable="true" ma:displayName="Sensitive Information Protection (SIP) Label" ma:internalName="SIPLabel" ma:requiredMultiChoice="true">
      <xsd:complexType>
        <xsd:complexContent>
          <xsd:extension base="dms:MultiChoice">
            <xsd:sequence>
              <xsd:element name="Value" maxOccurs="unbounded" minOccurs="0" nillable="true">
                <xsd:simpleType>
                  <xsd:restriction base="dms:Choice">
                    <xsd:enumeration value="Unrestricted"/>
                    <xsd:enumeration value="Lockheed Martin Proprietary Information (LMPI)"/>
                    <xsd:enumeration value="Export Controlled Information (ECI)"/>
                    <xsd:enumeration value="Attorney-Client Privileged Information and/or Attorney Work Product"/>
                    <xsd:enumeration value="Protected Information"/>
                    <xsd:enumeration value="Personal Information"/>
                    <xsd:enumeration value="Third Party Proprietary Information"/>
                    <xsd:enumeration value="Organizational Conflict of Interest (OCI)"/>
                    <xsd:enumeration value="Specialty Label"/>
                  </xsd:restriction>
                </xsd:simpleType>
              </xsd:element>
            </xsd:sequence>
          </xsd:extension>
        </xsd:complexContent>
      </xsd:complexType>
    </xsd:element>
    <xsd:element name="SIPLabel_ECICountry" ma:index="13" nillable="true" ma:displayName="Export Control Country of Jurisdiction" ma:internalName="SIPLabel_ECICountry">
      <xsd:complexType>
        <xsd:complexContent>
          <xsd:extension base="dms:MultiChoice">
            <xsd:sequence>
              <xsd:element name="Value" maxOccurs="unbounded" minOccurs="0" nillable="true">
                <xsd:simpleType>
                  <xsd:restriction base="dms:Choice">
                    <xsd:enumeration value="United States (US)"/>
                    <xsd:enumeration value="Canada (CA)"/>
                    <xsd:enumeration value="United Kingdom (GB)"/>
                    <xsd:enumeration value="Australia (AU)"/>
                    <xsd:enumeration value="Albania (AL)"/>
                    <xsd:enumeration value="Argentina (AR)"/>
                    <xsd:enumeration value="Bahrain (BH)"/>
                    <xsd:enumeration value="Belgium (BE)"/>
                    <xsd:enumeration value="Brazil (BR)"/>
                    <xsd:enumeration value="China (CN)"/>
                    <xsd:enumeration value="Colombia (CO)"/>
                    <xsd:enumeration value="Croatia (HR)"/>
                    <xsd:enumeration value="Denmark (DK)"/>
                    <xsd:enumeration value="Egypt (EG)"/>
                    <xsd:enumeration value="Finland (FI)"/>
                    <xsd:enumeration value="France (FR)"/>
                    <xsd:enumeration value="Germany (DE)"/>
                    <xsd:enumeration value="Greece (GR)"/>
                    <xsd:enumeration value="Guam (GU)"/>
                    <xsd:enumeration value="Hong Kong (HK)"/>
                    <xsd:enumeration value="India (IN)"/>
                    <xsd:enumeration value="Israel (IL)"/>
                    <xsd:enumeration value="Italy (IT)"/>
                    <xsd:enumeration value="Japan (JP)"/>
                    <xsd:enumeration value="Korea, Republic of (KR)"/>
                    <xsd:enumeration value="Kuwait (KW)"/>
                    <xsd:enumeration value="Malaysia (MY)"/>
                    <xsd:enumeration value="Mauritius (MU)"/>
                    <xsd:enumeration value="Mexico (MX)"/>
                    <xsd:enumeration value="Netherlands (NL)"/>
                    <xsd:enumeration value="New Zealand (NZ)"/>
                    <xsd:enumeration value="Norway (NO)"/>
                    <xsd:enumeration value="Philippines (PH)"/>
                    <xsd:enumeration value="Poland (PL)"/>
                    <xsd:enumeration value="Portugal (PT)"/>
                    <xsd:enumeration value="Puerto Rico (PR)"/>
                    <xsd:enumeration value="Romania (RO)"/>
                    <xsd:enumeration value="Saudi Arabia (SA)"/>
                    <xsd:enumeration value="Singapore (SG)"/>
                    <xsd:enumeration value="South Africa (ZA)"/>
                    <xsd:enumeration value="Spain (ES)"/>
                    <xsd:enumeration value="Sweden (SE)"/>
                    <xsd:enumeration value="Switzerland (CH)"/>
                    <xsd:enumeration value="Taiwan, Province of China (TW)"/>
                    <xsd:enumeration value="Thailand (TH)"/>
                    <xsd:enumeration value="Turkey (TR)"/>
                    <xsd:enumeration value="United Arab Emirates (AE)"/>
                    <xsd:enumeration value="Venezuela (VE)"/>
                    <xsd:enumeration value="Viet Nam (VN)"/>
                  </xsd:restriction>
                </xsd:simpleType>
              </xsd:element>
            </xsd:sequence>
          </xsd:extension>
        </xsd:complexContent>
      </xsd:complexType>
    </xsd:element>
    <xsd:element name="SIPLabel_OCI" ma:index="14" nillable="true" ma:displayName="Organizational Conflict of Interest" ma:internalName="SIPLabel_OCI">
      <xsd:simpleType>
        <xsd:restriction base="dms:Text"/>
      </xsd:simpleType>
    </xsd:element>
    <xsd:element name="SIPLabel_TPPI" ma:index="15" nillable="true" ma:displayName="Third Party" ma:internalName="SIPLabel_TPPI">
      <xsd:simpleType>
        <xsd:restriction base="dms:Text"/>
      </xsd:simpleType>
    </xsd:element>
    <xsd:element name="SIPLabel_Specialty" ma:index="16" nillable="true" ma:displayName="Specialty Label" ma:internalName="SIPLabel_Specialty">
      <xsd:complexType>
        <xsd:complexContent>
          <xsd:extension base="dms:MultiChoice">
            <xsd:sequence>
              <xsd:element name="Value" maxOccurs="unbounded" minOccurs="0" nillable="true">
                <xsd:simpleType>
                  <xsd:restriction base="dms:Choice">
                    <xsd:enumeration value="For Official Use Only"/>
                    <xsd:enumeration value="NATO Restricted"/>
                    <xsd:enumeration value="UK OFFICIAL"/>
                    <xsd:enumeration value="UK OFFICIAL-SENSITIV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42a8a7-e606-4d6a-9cd6-c2fbda9658e7" elementFormDefault="qualified">
    <xsd:import namespace="http://schemas.microsoft.com/office/2006/documentManagement/types"/>
    <xsd:import namespace="http://schemas.microsoft.com/office/infopath/2007/PartnerControls"/>
    <xsd:element name="Info" ma:index="11" nillable="true" ma:displayName="Info" ma:internalName="Inf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99D200-8C76-4381-B149-0ABAA83066DA}">
  <ds:schemaRefs>
    <ds:schemaRef ds:uri="661bd46e-921f-4b2f-94f6-3f9bfcdede32"/>
    <ds:schemaRef ds:uri="http://schemas.microsoft.com/office/2006/documentManagement/types"/>
    <ds:schemaRef ds:uri="http://purl.org/dc/dcmitype/"/>
    <ds:schemaRef ds:uri="http://purl.org/dc/elements/1.1/"/>
    <ds:schemaRef ds:uri="http://www.w3.org/XML/1998/namespace"/>
    <ds:schemaRef ds:uri="http://purl.org/dc/terms/"/>
    <ds:schemaRef ds:uri="http://schemas.microsoft.com/office/infopath/2007/PartnerControls"/>
    <ds:schemaRef ds:uri="http://schemas.openxmlformats.org/package/2006/metadata/core-properties"/>
    <ds:schemaRef ds:uri="1042a8a7-e606-4d6a-9cd6-c2fbda9658e7"/>
    <ds:schemaRef ds:uri="http://schemas.microsoft.com/office/2006/metadata/properties"/>
  </ds:schemaRefs>
</ds:datastoreItem>
</file>

<file path=customXml/itemProps2.xml><?xml version="1.0" encoding="utf-8"?>
<ds:datastoreItem xmlns:ds="http://schemas.openxmlformats.org/officeDocument/2006/customXml" ds:itemID="{C66939EC-D0B0-4FCE-ACE8-B16456A0ED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1bd46e-921f-4b2f-94f6-3f9bfcdede32"/>
    <ds:schemaRef ds:uri="1042a8a7-e606-4d6a-9cd6-c2fbda9658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D910FE-BA35-46CD-9006-7B6EAFC627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1734</TotalTime>
  <Words>741</Words>
  <Application>Microsoft Office PowerPoint</Application>
  <PresentationFormat>Widescreen</PresentationFormat>
  <Paragraphs>61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Contractor Approved Supplier</vt:lpstr>
      <vt:lpstr>Why A “Contractor-Approved” Supplier?</vt:lpstr>
      <vt:lpstr>DFARS 252.246-7008 Supplier Categories</vt:lpstr>
      <vt:lpstr>Who Are These Suppliers?</vt:lpstr>
      <vt:lpstr>PowerPoint Presentation</vt:lpstr>
      <vt:lpstr>PowerPoint Presentation</vt:lpstr>
      <vt:lpstr>Contractor-Approved Supplier Procurements Test/Inspection</vt:lpstr>
      <vt:lpstr>Electronics Minimum Test Requirements</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Bodemuller</dc:creator>
  <cp:keywords>Unrestricted, template; Official; PowerPoint</cp:keywords>
  <cp:lastModifiedBy>Beall, Robert J (US N-QUOTIENT)</cp:lastModifiedBy>
  <cp:revision>72</cp:revision>
  <dcterms:created xsi:type="dcterms:W3CDTF">2018-09-19T12:19:03Z</dcterms:created>
  <dcterms:modified xsi:type="dcterms:W3CDTF">2022-03-17T17:18:24Z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0x010100A29BFE13F2C6DC4E8A742168C5E5E2A3</vt:lpwstr>
  </property>
  <property fmtid="{D5CDD505-2E9C-101B-9397-08002B2CF9AE}" pid="3" name="Enterprise Keywords">
    <vt:lpwstr>34;#Official|cf27d6ae-165f-4fd4-82df-b359670c06e5;#33;#template|aa6d2b24-3068-464c-b8a1-9c0912f06071;#32;#PowerPoint|fdd97a65-f75e-49d0-985b-95654da0a884</vt:lpwstr>
  </property>
  <property fmtid="{D5CDD505-2E9C-101B-9397-08002B2CF9AE}" pid="4" name="checkedProgramsCount">
    <vt:i4>0</vt:i4>
  </property>
  <property fmtid="{D5CDD505-2E9C-101B-9397-08002B2CF9AE}" pid="5" name="sip_cache_lock_id">
    <vt:lpwstr>11637091907560000000</vt:lpwstr>
  </property>
  <property fmtid="{D5CDD505-2E9C-101B-9397-08002B2CF9AE}" pid="6" name="lmss_lock_sip_cache">
    <vt:lpwstr>;#Unrestricted;#~#~#~#~#</vt:lpwstr>
  </property>
  <property fmtid="{D5CDD505-2E9C-101B-9397-08002B2CF9AE}" pid="7" name="office_lock_sip_cache">
    <vt:lpwstr>;#Unrestricted;#~#~#~#~#</vt:lpwstr>
  </property>
  <property fmtid="{D5CDD505-2E9C-101B-9397-08002B2CF9AE}" pid="8" name="LM SIP Document Sensitivity">
    <vt:lpwstr/>
  </property>
  <property fmtid="{D5CDD505-2E9C-101B-9397-08002B2CF9AE}" pid="9" name="Document Author">
    <vt:lpwstr>ACCT03\delavego</vt:lpwstr>
  </property>
  <property fmtid="{D5CDD505-2E9C-101B-9397-08002B2CF9AE}" pid="10" name="Document Sensitivity">
    <vt:lpwstr>1</vt:lpwstr>
  </property>
  <property fmtid="{D5CDD505-2E9C-101B-9397-08002B2CF9AE}" pid="11" name="ThirdParty">
    <vt:lpwstr/>
  </property>
  <property fmtid="{D5CDD505-2E9C-101B-9397-08002B2CF9AE}" pid="12" name="OCI Restriction">
    <vt:bool>false</vt:bool>
  </property>
  <property fmtid="{D5CDD505-2E9C-101B-9397-08002B2CF9AE}" pid="13" name="OCI Additional Info">
    <vt:lpwstr/>
  </property>
  <property fmtid="{D5CDD505-2E9C-101B-9397-08002B2CF9AE}" pid="14" name="Allow Header Overwrite">
    <vt:bool>true</vt:bool>
  </property>
  <property fmtid="{D5CDD505-2E9C-101B-9397-08002B2CF9AE}" pid="15" name="Allow Footer Overwrite">
    <vt:bool>true</vt:bool>
  </property>
  <property fmtid="{D5CDD505-2E9C-101B-9397-08002B2CF9AE}" pid="16" name="Multiple Selected">
    <vt:lpwstr>-1</vt:lpwstr>
  </property>
  <property fmtid="{D5CDD505-2E9C-101B-9397-08002B2CF9AE}" pid="17" name="SIPLongWording">
    <vt:lpwstr>_x000d_
_x000d_
</vt:lpwstr>
  </property>
  <property fmtid="{D5CDD505-2E9C-101B-9397-08002B2CF9AE}" pid="18" name="ExpCountry">
    <vt:lpwstr/>
  </property>
  <property fmtid="{D5CDD505-2E9C-101B-9397-08002B2CF9AE}" pid="19" name="TextBoxAndDropdownValues">
    <vt:lpwstr/>
  </property>
</Properties>
</file>